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NUL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6" autoAdjust="0"/>
    <p:restoredTop sz="80290" autoAdjust="0"/>
  </p:normalViewPr>
  <p:slideViewPr>
    <p:cSldViewPr snapToGrid="0" snapToObjects="1">
      <p:cViewPr>
        <p:scale>
          <a:sx n="75" d="100"/>
          <a:sy n="75" d="100"/>
        </p:scale>
        <p:origin x="4264" y="2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1CCF-B725-44A7-AA57-5E433BD85C9F}" type="datetimeFigureOut">
              <a:rPr lang="en-US" smtClean="0"/>
              <a:t>9/9/24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DFEC3-8487-43E8-A154-7C12CBC1FFF2}" type="slidenum">
              <a:rPr lang="en-US" smtClean="0"/>
              <a:t>‹#›</a:t>
            </a:fld>
            <a:endParaRPr lang="en-US"/>
          </a:p>
        </p:txBody>
      </p:sp>
    </p:spTree>
    <p:extLst>
      <p:ext uri="{BB962C8B-B14F-4D97-AF65-F5344CB8AC3E}">
        <p14:creationId xmlns:p14="http://schemas.microsoft.com/office/powerpoint/2010/main" val="378270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t>During the initial phase of the JUNO mission, the sunspot number reached its peak, indicating a period of heightened solar activity. However, by the end of the mission’s cruise phase, there was a significant decline in solar activity. This variation underscores the importance of calibrating the discontinuity properties in relation to solar activity levels to account for temporal fluctuations.</a:t>
            </a:r>
          </a:p>
        </p:txBody>
      </p:sp>
      <p:sp>
        <p:nvSpPr>
          <p:cNvPr id="4" name="Slide Number Placeholder 3"/>
          <p:cNvSpPr>
            <a:spLocks noGrp="1"/>
          </p:cNvSpPr>
          <p:nvPr>
            <p:ph type="sldNum" sz="quarter" idx="10"/>
          </p:nvPr>
        </p:nvSpPr>
        <p:spPr/>
        <p:txBody>
          <a:bodyPr/>
          <a:lstStyle/>
          <a:p>
            <a:fld id="{18BDFEC3-8487-43E8-A154-7C12CBC1FFF2}" type="slidenum">
              <a:rPr lang="en-US"/>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3B3B3B"/>
                </a:solidFill>
                <a:effectLst/>
                <a:latin typeface="Menlo" panose="020B0609030804020204" pitchFamily="49" charset="0"/>
              </a:rPr>
              <a:t>The change in the current density could be explained by the change in the solar wind properties with the solar cycle, as shown in </a:t>
            </a:r>
            <a:r>
              <a:rPr lang="en-US" b="0" dirty="0">
                <a:solidFill>
                  <a:srgbClr val="AF00DB"/>
                </a:solidFill>
                <a:effectLst/>
                <a:latin typeface="Menlo" panose="020B0609030804020204" pitchFamily="49" charset="0"/>
              </a:rPr>
              <a:t>@fig-</a:t>
            </a:r>
            <a:r>
              <a:rPr lang="en-US" b="0" dirty="0" err="1">
                <a:solidFill>
                  <a:srgbClr val="AF00DB"/>
                </a:solidFill>
                <a:effectLst/>
                <a:latin typeface="Menlo" panose="020B0609030804020204" pitchFamily="49" charset="0"/>
              </a:rPr>
              <a:t>swParameters</a:t>
            </a:r>
            <a:r>
              <a:rPr lang="en-US" b="0" dirty="0">
                <a:solidFill>
                  <a:srgbClr val="3B3B3B"/>
                </a:solidFill>
                <a:effectLst/>
                <a:latin typeface="Menlo" panose="020B0609030804020204" pitchFamily="49" charset="0"/>
              </a:rPr>
              <a:t>. Density and magnetic field </a:t>
            </a:r>
            <a:r>
              <a:rPr lang="en-US" b="0" dirty="0" err="1">
                <a:solidFill>
                  <a:srgbClr val="3B3B3B"/>
                </a:solidFill>
                <a:effectLst/>
                <a:latin typeface="Menlo" panose="020B0609030804020204" pitchFamily="49" charset="0"/>
              </a:rPr>
              <a:t>asscoiated</a:t>
            </a:r>
            <a:r>
              <a:rPr lang="en-US" b="0" dirty="0">
                <a:solidFill>
                  <a:srgbClr val="3B3B3B"/>
                </a:solidFill>
                <a:effectLst/>
                <a:latin typeface="Menlo" panose="020B0609030804020204" pitchFamily="49" charset="0"/>
              </a:rPr>
              <a:t> with the discontinuities increases with the solar cycle approaching the solar minimum, which could lead to the increase of the current density of the discontinuities with fixed normalized current density.</a:t>
            </a:r>
          </a:p>
        </p:txBody>
      </p:sp>
      <p:sp>
        <p:nvSpPr>
          <p:cNvPr id="4" name="Slide Number Placeholder 3"/>
          <p:cNvSpPr>
            <a:spLocks noGrp="1"/>
          </p:cNvSpPr>
          <p:nvPr>
            <p:ph type="sldNum" sz="quarter" idx="5"/>
          </p:nvPr>
        </p:nvSpPr>
        <p:spPr/>
        <p:txBody>
          <a:bodyPr/>
          <a:lstStyle/>
          <a:p>
            <a:fld id="{18BDFEC3-8487-43E8-A154-7C12CBC1FFF2}" type="slidenum">
              <a:rPr lang="en-US" smtClean="0"/>
              <a:t>7</a:t>
            </a:fld>
            <a:endParaRPr lang="en-US"/>
          </a:p>
        </p:txBody>
      </p:sp>
    </p:spTree>
    <p:extLst>
      <p:ext uri="{BB962C8B-B14F-4D97-AF65-F5344CB8AC3E}">
        <p14:creationId xmlns:p14="http://schemas.microsoft.com/office/powerpoint/2010/main" val="235909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8</a:t>
            </a:fld>
            <a:endParaRPr lang="en-US"/>
          </a:p>
        </p:txBody>
      </p:sp>
    </p:spTree>
    <p:extLst>
      <p:ext uri="{BB962C8B-B14F-4D97-AF65-F5344CB8AC3E}">
        <p14:creationId xmlns:p14="http://schemas.microsoft.com/office/powerpoint/2010/main" val="332786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since Juno does not provide direct plasma measurements, we will estimate the spatial scale (thickness) of discontinuities using solar wind speed derived from solar wind propagation models. Specifically, we will employ the Two-Dimensional Outer Heliosphere Solar Wind Modeling (MSWIM2D) (Keebler et al. 2022) to determine the ion bulk velocity (v) and plasma density (n) at Juno’s location. This model, which utilizes the BATSRUS MHD solver, simulates the propagation of solar wind from 1 to 75 astronomical units (AU) in the ecliptic plane, effectively covering the region pertinent to our study. The MSWIM2D model provides output data with an hourly time resolution as shown in Figure 5. The comparison of magnetic field magnitudes from MSWIM2D with those measured by Juno, after averaging to the same time resolution, reveals a strong correlation, confirming the model’s reliability.</a:t>
            </a:r>
          </a:p>
          <a:p>
            <a:endParaRPr lang="en-US" dirty="0"/>
          </a:p>
        </p:txBody>
      </p:sp>
      <p:sp>
        <p:nvSpPr>
          <p:cNvPr id="4" name="Slide Number Placeholder 3"/>
          <p:cNvSpPr>
            <a:spLocks noGrp="1"/>
          </p:cNvSpPr>
          <p:nvPr>
            <p:ph type="sldNum" sz="quarter" idx="5"/>
          </p:nvPr>
        </p:nvSpPr>
        <p:spPr/>
        <p:txBody>
          <a:bodyPr/>
          <a:lstStyle/>
          <a:p>
            <a:fld id="{18BDFEC3-8487-43E8-A154-7C12CBC1FFF2}" type="slidenum">
              <a:rPr lang="en-US" smtClean="0"/>
              <a:t>9</a:t>
            </a:fld>
            <a:endParaRPr lang="en-US"/>
          </a:p>
        </p:txBody>
      </p:sp>
    </p:spTree>
    <p:extLst>
      <p:ext uri="{BB962C8B-B14F-4D97-AF65-F5344CB8AC3E}">
        <p14:creationId xmlns:p14="http://schemas.microsoft.com/office/powerpoint/2010/main" val="346279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1EB5C9-1307-BA42-ABA2-0BC069CD8E7F}"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1EB5C9-1307-BA42-ABA2-0BC069CD8E7F}"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EB5C9-1307-BA42-ABA2-0BC069CD8E7F}" type="datetimeFigureOut">
              <a:rPr lang="en-US" smtClean="0"/>
              <a:t>9/9/24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1EB5C9-1307-BA42-ABA2-0BC069CD8E7F}" type="datetimeFigureOut">
              <a:rPr lang="en-US" smtClean="0"/>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1EB5C9-1307-BA42-ABA2-0BC069CD8E7F}" type="datetimeFigureOut">
              <a:rPr lang="en-US" smtClean="0"/>
              <a:t>9/9/24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1EB5C9-1307-BA42-ABA2-0BC069CD8E7F}" type="datetimeFigureOut">
              <a:rPr lang="en-US" smtClean="0"/>
              <a:t>9/9/24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EB5C9-1307-BA42-ABA2-0BC069CD8E7F}" type="datetimeFigureOut">
              <a:rPr lang="en-US" smtClean="0"/>
              <a:t>9/9/24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9/9/24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a:t>
            </a:fld>
            <a:endParaRPr lang="en-US"/>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1EB5C9-1307-BA42-ABA2-0BC069CD8E7F}" type="datetimeFigureOut">
              <a:rPr lang="en-US" smtClean="0"/>
              <a:t>9/9/24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5EF2332-01BF-834F-8236-50238282D533}" type="slidenum">
              <a:rPr lang="en-US" smtClean="0"/>
              <a:t>‹#›</a:t>
            </a:fld>
            <a:endParaRPr lang="en-US"/>
          </a:p>
        </p:txBody>
      </p:sp>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342900" indent="-342900" algn="l" defTabSz="342900" rtl="0" eaLnBrk="1" latinLnBrk="0" hangingPunct="1">
        <a:spcBef>
          <a:spcPct val="20000"/>
        </a:spcBef>
        <a:buFont typeface="Arial"/>
        <a:buChar char="•"/>
        <a:defRPr sz="2400" kern="1200">
          <a:solidFill>
            <a:schemeClr val="tx1"/>
          </a:solidFill>
          <a:latin typeface="+mn-lt"/>
          <a:ea typeface="+mn-ea"/>
          <a:cs typeface="+mn-cs"/>
        </a:defRPr>
      </a:lvl1pPr>
      <a:lvl2pPr marL="685800" indent="-342900" algn="l" defTabSz="342900" rtl="0" eaLnBrk="1" latinLnBrk="0" hangingPunct="1">
        <a:spcBef>
          <a:spcPct val="20000"/>
        </a:spcBef>
        <a:buFont typeface="Arial"/>
        <a:buChar char="–"/>
        <a:defRPr sz="2100" kern="1200">
          <a:solidFill>
            <a:schemeClr val="tx1"/>
          </a:solidFill>
          <a:latin typeface="+mn-lt"/>
          <a:ea typeface="+mn-ea"/>
          <a:cs typeface="+mn-cs"/>
        </a:defRPr>
      </a:lvl2pPr>
      <a:lvl3pPr marL="1028700" indent="-34290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371600" indent="-34290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714500" indent="-342900" algn="l" defTabSz="342900" rtl="0" eaLnBrk="1" latinLnBrk="0" hangingPunct="1">
        <a:spcBef>
          <a:spcPct val="20000"/>
        </a:spcBef>
        <a:buFont typeface="Arial"/>
        <a:buChar char="»"/>
        <a:defRPr sz="1500" kern="1200">
          <a:solidFill>
            <a:schemeClr val="tx1"/>
          </a:solidFill>
          <a:latin typeface="+mn-lt"/>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3847/1538-4365/ac67e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fontScale="90000"/>
          </a:bodyPr>
          <a:lstStyle/>
          <a:p>
            <a:pPr marL="0" lvl="0" indent="0">
              <a:buNone/>
            </a:pPr>
            <a:r>
              <a:t>Spatial Evolution of Solar Wind Discontinuities in the Outer Heliosphere: JUNO and 1AU-missions Observations</a:t>
            </a:r>
          </a:p>
        </p:txBody>
      </p:sp>
      <p:sp>
        <p:nvSpPr>
          <p:cNvPr id="3" name="Subtitle 2"/>
          <p:cNvSpPr>
            <a:spLocks noGrp="1"/>
          </p:cNvSpPr>
          <p:nvPr>
            <p:ph type="subTitle" idx="1"/>
          </p:nvPr>
        </p:nvSpPr>
        <p:spPr>
          <a:xfrm>
            <a:off x="1371600" y="2914650"/>
            <a:ext cx="6400800" cy="1314450"/>
          </a:xfrm>
        </p:spPr>
        <p:txBody>
          <a:bodyPr>
            <a:normAutofit fontScale="77500" lnSpcReduction="20000"/>
          </a:bodyPr>
          <a:lstStyle/>
          <a:p>
            <a:pPr marL="0" lvl="0" indent="0">
              <a:buNone/>
            </a:pPr>
            <a:br/>
            <a:br/>
            <a:r>
              <a:t>Zijin Zhang</a:t>
            </a:r>
            <a:br/>
            <a:r>
              <a:t>Anton V. Artemyev</a:t>
            </a:r>
            <a:br/>
            <a:r>
              <a:t>Vassilis Angelopoulos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Results - Occurrence rate</a:t>
            </a:r>
          </a:p>
        </p:txBody>
      </p:sp>
      <p:pic>
        <p:nvPicPr>
          <p:cNvPr id="3" name="Picture 1" descr="../figures/ocr/ocr_time_cleaned.png"/>
          <p:cNvPicPr>
            <a:picLocks noGrp="1" noChangeAspect="1"/>
          </p:cNvPicPr>
          <p:nvPr/>
        </p:nvPicPr>
        <p:blipFill>
          <a:blip r:embed="rId2"/>
          <a:stretch>
            <a:fillRect/>
          </a:stretch>
        </p:blipFill>
        <p:spPr bwMode="auto">
          <a:xfrm>
            <a:off x="3124200" y="1193800"/>
            <a:ext cx="2882900" cy="2882900"/>
          </a:xfrm>
          <a:prstGeom prst="rect">
            <a:avLst/>
          </a:prstGeom>
          <a:noFill/>
          <a:ln w="9525">
            <a:noFill/>
            <a:headEnd/>
            <a:tailEnd/>
          </a:ln>
        </p:spPr>
      </p:pic>
      <mc:AlternateContent xmlns:mc="http://schemas.openxmlformats.org/markup-compatibility/2006">
        <mc:Choice xmlns:a14="http://schemas.microsoft.com/office/drawing/2010/main" Requires="a14">
          <p:sp>
            <p:nvSpPr>
              <p:cNvPr id="4" name="TextBox 3"/>
              <p:cNvSpPr txBox="1"/>
              <p:nvPr/>
            </p:nvSpPr>
            <p:spPr>
              <a:xfrm>
                <a:off x="457200" y="4076700"/>
                <a:ext cx="8229600" cy="508000"/>
              </a:xfrm>
              <a:prstGeom prst="rect">
                <a:avLst/>
              </a:prstGeom>
              <a:noFill/>
            </p:spPr>
            <p:txBody>
              <a:bodyPr/>
              <a:lstStyle/>
              <a:p>
                <a:pPr marL="0" lvl="0" indent="0" algn="ctr">
                  <a:buNone/>
                </a:pPr>
                <a:r>
                  <a:t>Figure 6: The number of discontinuities measured by Juno per day coincides with the discontinuity number measured by STEREO, WIND, and ARTEMIS, when Juno is around </a:t>
                </a:r>
                <a14:m>
                  <m:oMath xmlns:m="http://schemas.openxmlformats.org/officeDocument/2006/math">
                    <m:r>
                      <a:rPr>
                        <a:latin typeface="Cambria Math" panose="02040503050406030204" pitchFamily="18" charset="0"/>
                      </a:rPr>
                      <m:t>1</m:t>
                    </m:r>
                  </m:oMath>
                </a14:m>
                <a:r>
                  <a:t> AU. This number (occurrence rate) decreases with distance (with time after </a:t>
                </a:r>
                <a14:m>
                  <m:oMath xmlns:m="http://schemas.openxmlformats.org/officeDocument/2006/math">
                    <m:r>
                      <a:rPr>
                        <a:latin typeface="Cambria Math" panose="02040503050406030204" pitchFamily="18" charset="0"/>
                      </a:rPr>
                      <m:t>∼2013</m:t>
                    </m:r>
                  </m:oMath>
                </a14:m>
                <a:r>
                  <a:t>), as Juno moves from </a:t>
                </a:r>
                <a14:m>
                  <m:oMath xmlns:m="http://schemas.openxmlformats.org/officeDocument/2006/math">
                    <m:r>
                      <a:rPr>
                        <a:latin typeface="Cambria Math" panose="02040503050406030204" pitchFamily="18" charset="0"/>
                      </a:rPr>
                      <m:t>1</m:t>
                    </m:r>
                  </m:oMath>
                </a14:m>
                <a:r>
                  <a:t> AU to </a:t>
                </a:r>
                <a14:m>
                  <m:oMath xmlns:m="http://schemas.openxmlformats.org/officeDocument/2006/math">
                    <m:r>
                      <a:rPr>
                        <a:latin typeface="Cambria Math" panose="02040503050406030204" pitchFamily="18" charset="0"/>
                      </a:rPr>
                      <m:t>5</m:t>
                    </m:r>
                  </m:oMath>
                </a14:m>
                <a:r>
                  <a:t> AU.</a:t>
                </a:r>
              </a:p>
            </p:txBody>
          </p:sp>
        </mc:Choice>
        <mc:Fallback>
          <p:sp>
            <p:nvSpPr>
              <p:cNvPr id="4" name="TextBox 3"/>
              <p:cNvSpPr txBox="1">
                <a:spLocks noRot="1" noChangeAspect="1" noMove="1" noResize="1" noEditPoints="1" noAdjustHandles="1" noChangeArrowheads="1" noChangeShapeType="1" noTextEdit="1"/>
              </p:cNvSpPr>
              <p:nvPr/>
            </p:nvSpPr>
            <p:spPr>
              <a:xfrm>
                <a:off x="457200" y="4076700"/>
                <a:ext cx="8229600" cy="508000"/>
              </a:xfrm>
              <a:prstGeom prst="rect">
                <a:avLst/>
              </a:prstGeom>
              <a:blipFill>
                <a:blip r:embed="rId3"/>
                <a:stretch>
                  <a:fillRect l="-617" t="-7500" r="-1235" b="-155000"/>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Results - Current density and thickness</a:t>
            </a:r>
          </a:p>
        </p:txBody>
      </p:sp>
      <p:pic>
        <p:nvPicPr>
          <p:cNvPr id="3" name="Picture 1" descr="../figures/l_j_fit_xscale_log.png"/>
          <p:cNvPicPr>
            <a:picLocks noGrp="1" noChangeAspect="1"/>
          </p:cNvPicPr>
          <p:nvPr/>
        </p:nvPicPr>
        <p:blipFill>
          <a:blip r:embed="rId2"/>
          <a:stretch>
            <a:fillRect/>
          </a:stretch>
        </p:blipFill>
        <p:spPr bwMode="auto">
          <a:xfrm>
            <a:off x="457200" y="1270000"/>
            <a:ext cx="8229600" cy="27432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Figure 7: Distribution of various properties of IDs observed by Juno grouped by the radial distance from the Sun. Panel (a) thickness, (b) normalized thickness, (c) current density, (d) normalized current density.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Conclusion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lvl="0"/>
                <a:r>
                  <a:t>The normalized occurrence rate of interplanetary discontinuities (IDs) decreases with radial distance from the Sun, following a </a:t>
                </a:r>
                <a14:m>
                  <m:oMath xmlns:m="http://schemas.openxmlformats.org/officeDocument/2006/math">
                    <m:r>
                      <a:rPr>
                        <a:latin typeface="Cambria Math" panose="02040503050406030204" pitchFamily="18" charset="0"/>
                      </a:rPr>
                      <m:t>1/</m:t>
                    </m:r>
                    <m:r>
                      <a:rPr>
                        <a:latin typeface="Cambria Math" panose="02040503050406030204" pitchFamily="18" charset="0"/>
                      </a:rPr>
                      <m:t>𝑟</m:t>
                    </m:r>
                  </m:oMath>
                </a14:m>
                <a:r>
                  <a:t> relationship.</a:t>
                </a:r>
              </a:p>
              <a:p>
                <a:pPr lvl="0"/>
                <a:r>
                  <a:t>The thickness of IDs increases with radial distance, but when normalized to the ion inertial length, it decreases.</a:t>
                </a:r>
              </a:p>
              <a:p>
                <a:pPr lvl="0"/>
                <a:r>
                  <a:t>The current density of IDs decreases with radial distance, but when normalized to the Alfvén current, it increases.</a:t>
                </a:r>
              </a:p>
              <a:p>
                <a:pPr lvl="0"/>
                <a:r>
                  <a:t>The distribution of the normalized thickness and current density of IDs remain constant over time at 1 AU on a yearly scale.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926" t="-1119" r="-309" b="-1493"/>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References</a:t>
            </a:r>
          </a:p>
        </p:txBody>
      </p:sp>
      <p:sp>
        <p:nvSpPr>
          <p:cNvPr id="3" name="Content Placeholder 2"/>
          <p:cNvSpPr>
            <a:spLocks noGrp="1"/>
          </p:cNvSpPr>
          <p:nvPr>
            <p:ph idx="1"/>
          </p:nvPr>
        </p:nvSpPr>
        <p:spPr/>
        <p:txBody>
          <a:bodyPr/>
          <a:lstStyle/>
          <a:p>
            <a:pPr marL="0" lvl="0" indent="0">
              <a:buNone/>
            </a:pPr>
            <a:r>
              <a:t>Keebler, Timothy B., Gábor Tóth, Bertalan Zieger, and Merav Opher. 2022. “MSWIM2D: Two-Dimensional Outer Heliosphere Solar Wind Modeling.” </a:t>
            </a:r>
            <a:r>
              <a:rPr i="1"/>
              <a:t>Astrophysical Journal Supplement Series</a:t>
            </a:r>
            <a:r>
              <a:t> 260 (2): 43. </a:t>
            </a:r>
            <a:r>
              <a:rPr>
                <a:hlinkClick r:id="rId2"/>
              </a:rPr>
              <a:t>https://doi.org/10.3847/1538-4365/ac67eb</a:t>
            </a:r>
            <a: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p>
            <a:pPr marL="0" lvl="0" indent="0">
              <a:buNone/>
            </a:pPr>
            <a:r>
              <a:t>Introduction</a:t>
            </a:r>
          </a:p>
        </p:txBody>
      </p:sp>
      <p:sp>
        <p:nvSpPr>
          <p:cNvPr id="5" name="TextBox 3"/>
          <p:cNvSpPr txBox="1"/>
          <p:nvPr/>
        </p:nvSpPr>
        <p:spPr>
          <a:xfrm>
            <a:off x="3602797" y="2366847"/>
            <a:ext cx="5105400" cy="508000"/>
          </a:xfrm>
          <a:prstGeom prst="rect">
            <a:avLst/>
          </a:prstGeom>
          <a:noFill/>
        </p:spPr>
        <p:txBody>
          <a:bodyPr/>
          <a:lstStyle/>
          <a:p>
            <a:pPr marL="0" lvl="0" indent="0" algn="ctr">
              <a:buNone/>
            </a:pPr>
            <a:r>
              <a:rPr dirty="0"/>
              <a:t>Figure 1: Examples of IDs from ARTEMI</a:t>
            </a:r>
            <a:r>
              <a:rPr lang="en-US" dirty="0"/>
              <a:t>S</a:t>
            </a:r>
            <a:endParaRPr dirty="0"/>
          </a:p>
        </p:txBody>
      </p:sp>
      <p:sp>
        <p:nvSpPr>
          <p:cNvPr id="7" name="TextBox 6">
            <a:extLst>
              <a:ext uri="{FF2B5EF4-FFF2-40B4-BE49-F238E27FC236}">
                <a16:creationId xmlns:a16="http://schemas.microsoft.com/office/drawing/2014/main" id="{960AE234-9C17-6A83-08FF-BFC16C9F0145}"/>
              </a:ext>
            </a:extLst>
          </p:cNvPr>
          <p:cNvSpPr txBox="1"/>
          <p:nvPr/>
        </p:nvSpPr>
        <p:spPr>
          <a:xfrm>
            <a:off x="1106378" y="4413072"/>
            <a:ext cx="1581330" cy="300082"/>
          </a:xfrm>
          <a:prstGeom prst="rect">
            <a:avLst/>
          </a:prstGeom>
          <a:noFill/>
        </p:spPr>
        <p:txBody>
          <a:bodyPr wrap="none" rtlCol="0">
            <a:spAutoFit/>
          </a:bodyPr>
          <a:lstStyle/>
          <a:p>
            <a:r>
              <a:rPr lang="en-US" sz="1350" b="1" i="1" dirty="0"/>
              <a:t>Colburn et al., 1966</a:t>
            </a:r>
          </a:p>
        </p:txBody>
      </p:sp>
      <p:pic>
        <p:nvPicPr>
          <p:cNvPr id="10" name="Picture 1" descr="../figures/fig_examples.png">
            <a:extLst>
              <a:ext uri="{FF2B5EF4-FFF2-40B4-BE49-F238E27FC236}">
                <a16:creationId xmlns:a16="http://schemas.microsoft.com/office/drawing/2014/main" id="{7D787B02-A14A-1B69-689F-537F5A7D1187}"/>
              </a:ext>
            </a:extLst>
          </p:cNvPr>
          <p:cNvPicPr>
            <a:picLocks noGrp="1" noChangeAspect="1"/>
          </p:cNvPicPr>
          <p:nvPr/>
        </p:nvPicPr>
        <p:blipFill>
          <a:blip r:embed="rId2"/>
          <a:srcRect b="64995"/>
          <a:stretch/>
        </p:blipFill>
        <p:spPr bwMode="auto">
          <a:xfrm>
            <a:off x="2939754" y="2747752"/>
            <a:ext cx="6196737" cy="1965402"/>
          </a:xfrm>
          <a:prstGeom prst="rect">
            <a:avLst/>
          </a:prstGeom>
          <a:noFill/>
          <a:ln w="9525">
            <a:noFill/>
            <a:headEnd/>
            <a:tailEnd/>
          </a:ln>
        </p:spPr>
      </p:pic>
      <p:pic>
        <p:nvPicPr>
          <p:cNvPr id="11" name="Content Placeholder 7">
            <a:extLst>
              <a:ext uri="{FF2B5EF4-FFF2-40B4-BE49-F238E27FC236}">
                <a16:creationId xmlns:a16="http://schemas.microsoft.com/office/drawing/2014/main" id="{812242FC-1417-6D58-16FE-0B0B6DB0219F}"/>
              </a:ext>
            </a:extLst>
          </p:cNvPr>
          <p:cNvPicPr>
            <a:picLocks noChangeAspect="1"/>
          </p:cNvPicPr>
          <p:nvPr/>
        </p:nvPicPr>
        <p:blipFill>
          <a:blip r:embed="rId3"/>
          <a:stretch>
            <a:fillRect/>
          </a:stretch>
        </p:blipFill>
        <p:spPr>
          <a:xfrm>
            <a:off x="3187324" y="134344"/>
            <a:ext cx="5808970" cy="2196946"/>
          </a:xfrm>
          <a:prstGeom prst="rect">
            <a:avLst/>
          </a:prstGeom>
        </p:spPr>
      </p:pic>
      <p:sp>
        <p:nvSpPr>
          <p:cNvPr id="6" name="Content Placeholder 2">
            <a:extLst>
              <a:ext uri="{FF2B5EF4-FFF2-40B4-BE49-F238E27FC236}">
                <a16:creationId xmlns:a16="http://schemas.microsoft.com/office/drawing/2014/main" id="{C434BE2C-685D-2463-D36F-CD1CD0338642}"/>
              </a:ext>
            </a:extLst>
          </p:cNvPr>
          <p:cNvSpPr>
            <a:spLocks noGrp="1"/>
          </p:cNvSpPr>
          <p:nvPr>
            <p:ph idx="1"/>
          </p:nvPr>
        </p:nvSpPr>
        <p:spPr>
          <a:xfrm>
            <a:off x="384954" y="1875740"/>
            <a:ext cx="2929746" cy="2495708"/>
          </a:xfrm>
        </p:spPr>
        <p:txBody>
          <a:bodyPr>
            <a:normAutofit lnSpcReduction="10000"/>
          </a:bodyPr>
          <a:lstStyle/>
          <a:p>
            <a:pPr marL="0" indent="0">
              <a:buNone/>
            </a:pPr>
            <a:r>
              <a:rPr lang="en-US" sz="3300" dirty="0"/>
              <a:t>Discontinuous changes in plasmas parameters and magnetic ﬁelds</a:t>
            </a:r>
          </a:p>
        </p:txBody>
      </p:sp>
      <p:sp>
        <p:nvSpPr>
          <p:cNvPr id="12" name="TextBox 3">
            <a:extLst>
              <a:ext uri="{FF2B5EF4-FFF2-40B4-BE49-F238E27FC236}">
                <a16:creationId xmlns:a16="http://schemas.microsoft.com/office/drawing/2014/main" id="{C5FE0B81-8637-BC6F-2522-049F9AFD5AC2}"/>
              </a:ext>
            </a:extLst>
          </p:cNvPr>
          <p:cNvSpPr txBox="1"/>
          <p:nvPr/>
        </p:nvSpPr>
        <p:spPr>
          <a:xfrm>
            <a:off x="3539109" y="4775880"/>
            <a:ext cx="5105400" cy="508000"/>
          </a:xfrm>
          <a:prstGeom prst="rect">
            <a:avLst/>
          </a:prstGeom>
          <a:noFill/>
        </p:spPr>
        <p:txBody>
          <a:bodyPr/>
          <a:lstStyle/>
          <a:p>
            <a:pPr marL="0" lvl="0" indent="0" algn="ctr">
              <a:buNone/>
            </a:pPr>
            <a:r>
              <a:rPr dirty="0"/>
              <a:t>Figure </a:t>
            </a:r>
            <a:r>
              <a:rPr lang="en-US" dirty="0"/>
              <a:t>2</a:t>
            </a:r>
            <a:r>
              <a:rPr dirty="0"/>
              <a:t>: Examples of IDs from</a:t>
            </a:r>
            <a:r>
              <a:rPr lang="en-US" dirty="0"/>
              <a:t> JUNO at different AU</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Motivation</a:t>
            </a:r>
          </a:p>
        </p:txBody>
      </p:sp>
      <p:sp>
        <p:nvSpPr>
          <p:cNvPr id="3" name="Content Placeholder 2"/>
          <p:cNvSpPr>
            <a:spLocks noGrp="1"/>
          </p:cNvSpPr>
          <p:nvPr>
            <p:ph idx="1"/>
          </p:nvPr>
        </p:nvSpPr>
        <p:spPr/>
        <p:txBody>
          <a:bodyPr/>
          <a:lstStyle/>
          <a:p>
            <a:pPr marL="0" lvl="0" indent="0">
              <a:buNone/>
            </a:pPr>
            <a:r>
              <a:rPr b="1"/>
              <a:t>How do solar wind discontinuities evolve over radial distances from the Sun?</a:t>
            </a:r>
          </a:p>
          <a:p>
            <a:pPr marL="0" lvl="0" indent="0">
              <a:buNone/>
            </a:pPr>
            <a:r>
              <a:t>Juno during its five-year cruise phase (2011-2016) to Jupiter provides a unique opportunity!</a:t>
            </a:r>
          </a:p>
          <a:p>
            <a:pPr marL="0" lvl="0" indent="0">
              <a:buNone/>
            </a:pPr>
            <a:r>
              <a:t>=&gt; </a:t>
            </a:r>
            <a:r>
              <a:rPr b="1"/>
              <a:t>What are the physical mechanisms behind their formation and evolution?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Overview</a:t>
            </a:r>
          </a:p>
        </p:txBody>
      </p:sp>
      <p:pic>
        <p:nvPicPr>
          <p:cNvPr id="3" name="Picture 1" descr="../figures/fig_overview.png"/>
          <p:cNvPicPr>
            <a:picLocks noGrp="1" noChangeAspect="1"/>
          </p:cNvPicPr>
          <p:nvPr/>
        </p:nvPicPr>
        <p:blipFill>
          <a:blip r:embed="rId3"/>
          <a:srcRect r="55122"/>
          <a:stretch/>
        </p:blipFill>
        <p:spPr bwMode="auto">
          <a:xfrm>
            <a:off x="307123" y="1063229"/>
            <a:ext cx="2809896" cy="28829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rPr dirty="0"/>
              <a:t>Figure 2: Overview. </a:t>
            </a:r>
            <a:r>
              <a:rPr b="1" dirty="0"/>
              <a:t>a,</a:t>
            </a:r>
            <a:r>
              <a:rPr dirty="0"/>
              <a:t> Juno’s orbit during its cruise phase (2011-2016). </a:t>
            </a:r>
            <a:r>
              <a:rPr b="1" dirty="0"/>
              <a:t>b,</a:t>
            </a:r>
            <a:r>
              <a:rPr dirty="0"/>
              <a:t> Difference in heliographic longitude between Juno and 1-AU missions. </a:t>
            </a:r>
            <a:r>
              <a:rPr b="1" dirty="0"/>
              <a:t>c,</a:t>
            </a:r>
            <a:r>
              <a:rPr dirty="0"/>
              <a:t> monthly and smoothed sunspot numbers.</a:t>
            </a:r>
          </a:p>
        </p:txBody>
      </p:sp>
      <p:pic>
        <p:nvPicPr>
          <p:cNvPr id="5" name="Picture 1" descr="../figures/fig_overview.png">
            <a:extLst>
              <a:ext uri="{FF2B5EF4-FFF2-40B4-BE49-F238E27FC236}">
                <a16:creationId xmlns:a16="http://schemas.microsoft.com/office/drawing/2014/main" id="{8591C7CB-860D-4121-FB0B-A2F6D23BAB57}"/>
              </a:ext>
            </a:extLst>
          </p:cNvPr>
          <p:cNvPicPr>
            <a:picLocks noGrp="1" noChangeAspect="1"/>
          </p:cNvPicPr>
          <p:nvPr/>
        </p:nvPicPr>
        <p:blipFill>
          <a:blip r:embed="rId3"/>
          <a:srcRect l="44861" b="67681"/>
          <a:stretch/>
        </p:blipFill>
        <p:spPr bwMode="auto">
          <a:xfrm>
            <a:off x="3117019" y="1359451"/>
            <a:ext cx="6026981" cy="2125409"/>
          </a:xfrm>
          <a:prstGeom prst="rect">
            <a:avLst/>
          </a:prstGeom>
          <a:noFill/>
          <a:ln w="9525">
            <a:noFill/>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Temporal variations of SWDs</a:t>
            </a:r>
          </a:p>
        </p:txBody>
      </p:sp>
      <p:pic>
        <p:nvPicPr>
          <p:cNvPr id="3" name="Picture 1" descr="../figures/wind_distribution_time_year.svg"/>
          <p:cNvPicPr>
            <a:picLocks noGrp="1" noChangeAspect="1"/>
          </p:cNvPicPr>
          <p:nvPr/>
        </p:nvPicPr>
        <p:blipFill>
          <a:blip r:embed="rId2">
            <a:extLst>
              <a:ext uri="{96DAC541-7B7A-43D3-8B79-37D633B846F1}">
                <asvg:svgBlip xmlns:asvg="http://schemas.microsoft.com/office/drawing/2016/SVG/main" r:embed="rId3"/>
              </a:ext>
            </a:extLst>
          </a:blip>
          <a:stretch>
            <a:fillRect/>
          </a:stretch>
        </p:blipFill>
        <p:spPr bwMode="auto">
          <a:xfrm>
            <a:off x="457200" y="1600200"/>
            <a:ext cx="8229600" cy="2057400"/>
          </a:xfrm>
          <a:prstGeom prst="rect">
            <a:avLst/>
          </a:prstGeom>
          <a:noFill/>
          <a:ln w="9525">
            <a:noFill/>
            <a:headEnd/>
            <a:tailEnd/>
          </a:ln>
        </p:spPr>
      </p:pic>
      <p:sp>
        <p:nvSpPr>
          <p:cNvPr id="4" name="TextBox 3"/>
          <p:cNvSpPr txBox="1"/>
          <p:nvPr/>
        </p:nvSpPr>
        <p:spPr>
          <a:xfrm>
            <a:off x="457200" y="4076700"/>
            <a:ext cx="8229600" cy="508000"/>
          </a:xfrm>
          <a:prstGeom prst="rect">
            <a:avLst/>
          </a:prstGeom>
          <a:noFill/>
        </p:spPr>
        <p:txBody>
          <a:bodyPr/>
          <a:lstStyle/>
          <a:p>
            <a:pPr marL="0" lvl="0" indent="0" algn="ctr">
              <a:buNone/>
            </a:pPr>
            <a:r>
              <a:t>Figure 3: Distribution of various properties of IDs observed by Wind mission grouped by the year of observation. Panel (a) thickness, (b) normalized thickness, (c) current density, (d) normalized current density.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s/sw_paramters_time.png"/>
          <p:cNvPicPr>
            <a:picLocks noGrp="1" noChangeAspect="1"/>
          </p:cNvPicPr>
          <p:nvPr/>
        </p:nvPicPr>
        <p:blipFill>
          <a:blip r:embed="rId2"/>
          <a:stretch>
            <a:fillRect/>
          </a:stretch>
        </p:blipFill>
        <p:spPr bwMode="auto">
          <a:xfrm>
            <a:off x="457200" y="1600200"/>
            <a:ext cx="8229600" cy="2057400"/>
          </a:xfrm>
          <a:prstGeom prst="rect">
            <a:avLst/>
          </a:prstGeom>
          <a:noFill/>
          <a:ln w="9525">
            <a:noFill/>
            <a:headEnd/>
            <a:tailEnd/>
          </a:ln>
        </p:spPr>
      </p:pic>
      <p:sp>
        <p:nvSpPr>
          <p:cNvPr id="3" name="TextBox 3"/>
          <p:cNvSpPr txBox="1"/>
          <p:nvPr/>
        </p:nvSpPr>
        <p:spPr>
          <a:xfrm>
            <a:off x="457200" y="4076700"/>
            <a:ext cx="8229600" cy="508000"/>
          </a:xfrm>
          <a:prstGeom prst="rect">
            <a:avLst/>
          </a:prstGeom>
          <a:noFill/>
        </p:spPr>
        <p:txBody>
          <a:bodyPr/>
          <a:lstStyle/>
          <a:p>
            <a:pPr marL="0" lvl="0" indent="0" algn="ctr">
              <a:buNone/>
            </a:pPr>
            <a:r>
              <a:t>Figure 4: Solar wind parameters associated with the IDs observed by 1AU satellites (Wind, ARTEMIS and STEREO-A) grouped by the year of observation. Panel (a) solar wind density, (b) magnetic field, (c) fitted magnetic field amplitude.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s/wind_distribution_time_month.svg"/>
          <p:cNvPicPr>
            <a:picLocks noGrp="1"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457200" y="1854200"/>
            <a:ext cx="8229600" cy="2057400"/>
          </a:xfrm>
          <a:prstGeom prst="rect">
            <a:avLst/>
          </a:prstGeom>
          <a:noFill/>
          <a:ln w="9525">
            <a:noFill/>
            <a:headEnd/>
            <a:tailEnd/>
          </a:ln>
        </p:spPr>
      </p:pic>
      <p:sp>
        <p:nvSpPr>
          <p:cNvPr id="3" name="TextBox 3">
            <a:extLst>
              <a:ext uri="{FF2B5EF4-FFF2-40B4-BE49-F238E27FC236}">
                <a16:creationId xmlns:a16="http://schemas.microsoft.com/office/drawing/2014/main" id="{A6DB1154-4A14-96E2-DB90-69A2A589B089}"/>
              </a:ext>
            </a:extLst>
          </p:cNvPr>
          <p:cNvSpPr txBox="1"/>
          <p:nvPr/>
        </p:nvSpPr>
        <p:spPr>
          <a:xfrm>
            <a:off x="457200" y="3911600"/>
            <a:ext cx="8229600" cy="508000"/>
          </a:xfrm>
          <a:prstGeom prst="rect">
            <a:avLst/>
          </a:prstGeom>
          <a:noFill/>
        </p:spPr>
        <p:txBody>
          <a:bodyPr/>
          <a:lstStyle/>
          <a:p>
            <a:pPr marL="0" lvl="0" indent="0" algn="ctr">
              <a:buNone/>
            </a:pPr>
            <a:r>
              <a:rPr dirty="0"/>
              <a:t>Grouped by month for the year 2013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s/wind_distribution_time_week.svg"/>
          <p:cNvPicPr>
            <a:picLocks noGrp="1"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457200" y="1854200"/>
            <a:ext cx="8229600" cy="2057400"/>
          </a:xfrm>
          <a:prstGeom prst="rect">
            <a:avLst/>
          </a:prstGeom>
          <a:noFill/>
          <a:ln w="9525">
            <a:noFill/>
            <a:headEnd/>
            <a:tailEnd/>
          </a:ln>
        </p:spPr>
      </p:pic>
      <p:sp>
        <p:nvSpPr>
          <p:cNvPr id="3" name="TextBox 3">
            <a:extLst>
              <a:ext uri="{FF2B5EF4-FFF2-40B4-BE49-F238E27FC236}">
                <a16:creationId xmlns:a16="http://schemas.microsoft.com/office/drawing/2014/main" id="{9DBE12A3-A490-2153-4BAF-9A17A14ADB84}"/>
              </a:ext>
            </a:extLst>
          </p:cNvPr>
          <p:cNvSpPr txBox="1"/>
          <p:nvPr/>
        </p:nvSpPr>
        <p:spPr>
          <a:xfrm>
            <a:off x="457200" y="3911600"/>
            <a:ext cx="8229600" cy="508000"/>
          </a:xfrm>
          <a:prstGeom prst="rect">
            <a:avLst/>
          </a:prstGeom>
          <a:noFill/>
        </p:spPr>
        <p:txBody>
          <a:bodyPr/>
          <a:lstStyle/>
          <a:p>
            <a:pPr marL="0" lvl="0" indent="0" algn="ctr">
              <a:buNone/>
            </a:pPr>
            <a:r>
              <a:rPr dirty="0"/>
              <a:t>Grouped by week for the first two months of 2013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t>Dataset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4408782"/>
              </p:ext>
            </p:extLst>
          </p:nvPr>
        </p:nvGraphicFramePr>
        <p:xfrm>
          <a:off x="457200" y="869604"/>
          <a:ext cx="8229600" cy="14859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0">
                <a:tc>
                  <a:txBody>
                    <a:bodyPr/>
                    <a:lstStyle/>
                    <a:p>
                      <a:pPr marL="0" lvl="0" indent="0">
                        <a:buNone/>
                      </a:pPr>
                      <a:r>
                        <a:t>Mission</a:t>
                      </a:r>
                    </a:p>
                  </a:txBody>
                  <a:tcPr/>
                </a:tc>
                <a:tc>
                  <a:txBody>
                    <a:bodyPr/>
                    <a:lstStyle/>
                    <a:p>
                      <a:pPr marL="0" lvl="0" indent="0">
                        <a:buNone/>
                      </a:pPr>
                      <a:r>
                        <a:t>δt(B)</a:t>
                      </a:r>
                    </a:p>
                  </a:txBody>
                  <a:tcPr/>
                </a:tc>
                <a:tc>
                  <a:txBody>
                    <a:bodyPr/>
                    <a:lstStyle/>
                    <a:p>
                      <a:pPr marL="0" lvl="0" indent="0">
                        <a:buNone/>
                      </a:pPr>
                      <a:r>
                        <a:t>δt(plasma)</a:t>
                      </a:r>
                    </a:p>
                  </a:txBody>
                  <a:tcPr/>
                </a:tc>
                <a:extLst>
                  <a:ext uri="{0D108BD9-81ED-4DB2-BD59-A6C34878D82A}">
                    <a16:rowId xmlns:a16="http://schemas.microsoft.com/office/drawing/2014/main" val="10000"/>
                  </a:ext>
                </a:extLst>
              </a:tr>
              <a:tr h="0">
                <a:tc>
                  <a:txBody>
                    <a:bodyPr/>
                    <a:lstStyle/>
                    <a:p>
                      <a:pPr marL="0" lvl="0" indent="0">
                        <a:buNone/>
                      </a:pPr>
                      <a:r>
                        <a:t>Juno</a:t>
                      </a:r>
                    </a:p>
                  </a:txBody>
                  <a:tcPr/>
                </a:tc>
                <a:tc>
                  <a:txBody>
                    <a:bodyPr/>
                    <a:lstStyle/>
                    <a:p>
                      <a:pPr marL="0" lvl="0" indent="0">
                        <a:buNone/>
                      </a:pPr>
                      <a:r>
                        <a:t>1 Hz</a:t>
                      </a:r>
                    </a:p>
                  </a:txBody>
                  <a:tcPr/>
                </a:tc>
                <a:tc>
                  <a:txBody>
                    <a:bodyPr/>
                    <a:lstStyle/>
                    <a:p>
                      <a:pPr marL="0" lvl="0" indent="0">
                        <a:buNone/>
                      </a:pPr>
                      <a:r>
                        <a:t>1 hour</a:t>
                      </a:r>
                    </a:p>
                  </a:txBody>
                  <a:tcPr/>
                </a:tc>
                <a:extLst>
                  <a:ext uri="{0D108BD9-81ED-4DB2-BD59-A6C34878D82A}">
                    <a16:rowId xmlns:a16="http://schemas.microsoft.com/office/drawing/2014/main" val="10001"/>
                  </a:ext>
                </a:extLst>
              </a:tr>
              <a:tr h="0">
                <a:tc>
                  <a:txBody>
                    <a:bodyPr/>
                    <a:lstStyle/>
                    <a:p>
                      <a:pPr marL="0" lvl="0" indent="0">
                        <a:buNone/>
                      </a:pPr>
                      <a:r>
                        <a:t>ARTEMIS</a:t>
                      </a:r>
                    </a:p>
                  </a:txBody>
                  <a:tcPr/>
                </a:tc>
                <a:tc>
                  <a:txBody>
                    <a:bodyPr/>
                    <a:lstStyle/>
                    <a:p>
                      <a:pPr marL="0" lvl="0" indent="0">
                        <a:buNone/>
                      </a:pPr>
                      <a:r>
                        <a:t>5 Hz</a:t>
                      </a:r>
                    </a:p>
                  </a:txBody>
                  <a:tcPr/>
                </a:tc>
                <a:tc>
                  <a:txBody>
                    <a:bodyPr/>
                    <a:lstStyle/>
                    <a:p>
                      <a:pPr marL="0" lvl="0" indent="0">
                        <a:buNone/>
                      </a:pPr>
                      <a:r>
                        <a:t>0.25 Hz</a:t>
                      </a:r>
                    </a:p>
                  </a:txBody>
                  <a:tcPr/>
                </a:tc>
                <a:extLst>
                  <a:ext uri="{0D108BD9-81ED-4DB2-BD59-A6C34878D82A}">
                    <a16:rowId xmlns:a16="http://schemas.microsoft.com/office/drawing/2014/main" val="10002"/>
                  </a:ext>
                </a:extLst>
              </a:tr>
              <a:tr h="0">
                <a:tc>
                  <a:txBody>
                    <a:bodyPr/>
                    <a:lstStyle/>
                    <a:p>
                      <a:pPr marL="0" lvl="0" indent="0">
                        <a:buNone/>
                      </a:pPr>
                      <a:r>
                        <a:t>WIND</a:t>
                      </a:r>
                    </a:p>
                  </a:txBody>
                  <a:tcPr/>
                </a:tc>
                <a:tc>
                  <a:txBody>
                    <a:bodyPr/>
                    <a:lstStyle/>
                    <a:p>
                      <a:pPr marL="0" lvl="0" indent="0">
                        <a:buNone/>
                      </a:pPr>
                      <a:r>
                        <a:t>11 Hz</a:t>
                      </a:r>
                    </a:p>
                  </a:txBody>
                  <a:tcPr/>
                </a:tc>
                <a:tc>
                  <a:txBody>
                    <a:bodyPr/>
                    <a:lstStyle/>
                    <a:p>
                      <a:pPr marL="0" lvl="0" indent="0">
                        <a:buNone/>
                      </a:pPr>
                      <a:r>
                        <a:t>1 Hz</a:t>
                      </a:r>
                    </a:p>
                  </a:txBody>
                  <a:tcPr/>
                </a:tc>
                <a:extLst>
                  <a:ext uri="{0D108BD9-81ED-4DB2-BD59-A6C34878D82A}">
                    <a16:rowId xmlns:a16="http://schemas.microsoft.com/office/drawing/2014/main" val="10003"/>
                  </a:ext>
                </a:extLst>
              </a:tr>
              <a:tr h="0">
                <a:tc>
                  <a:txBody>
                    <a:bodyPr/>
                    <a:lstStyle/>
                    <a:p>
                      <a:pPr marL="0" lvl="0" indent="0">
                        <a:buNone/>
                      </a:pPr>
                      <a:r>
                        <a:rPr dirty="0"/>
                        <a:t>STEREO</a:t>
                      </a:r>
                    </a:p>
                  </a:txBody>
                  <a:tcPr/>
                </a:tc>
                <a:tc>
                  <a:txBody>
                    <a:bodyPr/>
                    <a:lstStyle/>
                    <a:p>
                      <a:pPr marL="0" lvl="0" indent="0">
                        <a:buNone/>
                      </a:pPr>
                      <a:r>
                        <a:t>8 Hz</a:t>
                      </a:r>
                    </a:p>
                  </a:txBody>
                  <a:tcPr/>
                </a:tc>
                <a:tc>
                  <a:txBody>
                    <a:bodyPr/>
                    <a:lstStyle/>
                    <a:p>
                      <a:pPr marL="0" lvl="0" indent="0">
                        <a:buNone/>
                      </a:pPr>
                      <a:r>
                        <a:rPr dirty="0"/>
                        <a:t>1 min</a:t>
                      </a:r>
                    </a:p>
                  </a:txBody>
                  <a:tcPr/>
                </a:tc>
                <a:extLst>
                  <a:ext uri="{0D108BD9-81ED-4DB2-BD59-A6C34878D82A}">
                    <a16:rowId xmlns:a16="http://schemas.microsoft.com/office/drawing/2014/main" val="10004"/>
                  </a:ext>
                </a:extLst>
              </a:tr>
            </a:tbl>
          </a:graphicData>
        </a:graphic>
      </p:graphicFrame>
      <p:pic>
        <p:nvPicPr>
          <p:cNvPr id="3" name="Picture 2" descr="../figures/model/juno_model_validation_full.png">
            <a:extLst>
              <a:ext uri="{FF2B5EF4-FFF2-40B4-BE49-F238E27FC236}">
                <a16:creationId xmlns:a16="http://schemas.microsoft.com/office/drawing/2014/main" id="{48A6023B-049A-49BD-56CB-F3C8329E55F9}"/>
              </a:ext>
            </a:extLst>
          </p:cNvPr>
          <p:cNvPicPr>
            <a:picLocks noGrp="1" noChangeAspect="1"/>
          </p:cNvPicPr>
          <p:nvPr/>
        </p:nvPicPr>
        <p:blipFill>
          <a:blip r:embed="rId3"/>
          <a:srcRect r="-88" b="23682"/>
          <a:stretch/>
        </p:blipFill>
        <p:spPr bwMode="auto">
          <a:xfrm>
            <a:off x="609599" y="2355504"/>
            <a:ext cx="4381171" cy="2787996"/>
          </a:xfrm>
          <a:prstGeom prst="rect">
            <a:avLst/>
          </a:prstGeom>
          <a:noFill/>
          <a:ln w="9525">
            <a:noFill/>
            <a:headEnd/>
            <a:tailEnd/>
          </a:ln>
        </p:spPr>
      </p:pic>
      <p:sp>
        <p:nvSpPr>
          <p:cNvPr id="4" name="TextBox 3">
            <a:extLst>
              <a:ext uri="{FF2B5EF4-FFF2-40B4-BE49-F238E27FC236}">
                <a16:creationId xmlns:a16="http://schemas.microsoft.com/office/drawing/2014/main" id="{CE121611-E2CC-B10A-1675-892EAF52A9EA}"/>
              </a:ext>
            </a:extLst>
          </p:cNvPr>
          <p:cNvSpPr txBox="1"/>
          <p:nvPr/>
        </p:nvSpPr>
        <p:spPr>
          <a:xfrm>
            <a:off x="4990770" y="3241502"/>
            <a:ext cx="4305630" cy="1696019"/>
          </a:xfrm>
          <a:prstGeom prst="rect">
            <a:avLst/>
          </a:prstGeom>
          <a:noFill/>
        </p:spPr>
        <p:txBody>
          <a:bodyPr/>
          <a:lstStyle/>
          <a:p>
            <a:pPr marL="0" lvl="0" indent="0">
              <a:buNone/>
            </a:pPr>
            <a:r>
              <a:rPr dirty="0"/>
              <a:t>Figure 5: </a:t>
            </a:r>
            <a:endParaRPr lang="en-US" dirty="0"/>
          </a:p>
          <a:p>
            <a:pPr marL="0" lvl="0" indent="0">
              <a:buNone/>
            </a:pPr>
            <a:r>
              <a:rPr b="1" dirty="0"/>
              <a:t>a,</a:t>
            </a:r>
            <a:r>
              <a:rPr dirty="0"/>
              <a:t> Magnetic field magnitude from MSWIM2D and Juno. </a:t>
            </a:r>
            <a:endParaRPr lang="en-US" dirty="0"/>
          </a:p>
          <a:p>
            <a:pPr marL="0" lvl="0" indent="0">
              <a:buNone/>
            </a:pPr>
            <a:r>
              <a:rPr b="1" dirty="0"/>
              <a:t>b-c,</a:t>
            </a:r>
            <a:r>
              <a:rPr dirty="0"/>
              <a:t> Plasma speed and density from MSWIM2D model.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860</Words>
  <Application>Microsoft Macintosh PowerPoint</Application>
  <PresentationFormat>On-screen Show (16:9)</PresentationFormat>
  <Paragraphs>55</Paragraphs>
  <Slides>13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Menlo</vt:lpstr>
      <vt:lpstr>Office Theme</vt:lpstr>
      <vt:lpstr>Spatial Evolution of Solar Wind Discontinuities in the Outer Heliosphere: JUNO and 1AU-missions Observations</vt:lpstr>
      <vt:lpstr>Introduction</vt:lpstr>
      <vt:lpstr>Motivation</vt:lpstr>
      <vt:lpstr>Overview</vt:lpstr>
      <vt:lpstr>Temporal variations of SWDs</vt:lpstr>
      <vt:lpstr>PowerPoint Presentation</vt:lpstr>
      <vt:lpstr>PowerPoint Presentation</vt:lpstr>
      <vt:lpstr>PowerPoint Presentation</vt:lpstr>
      <vt:lpstr>Dataset</vt:lpstr>
      <vt:lpstr>Results - Occurrence rate</vt:lpstr>
      <vt:lpstr>Results - Current density and thickness</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Spatial Evolution of Solar Wind Discontinuities in the Outer Heliosphere: JUNO and 1AU-missions Observations</dc:title>
  <dc:creator>Zijin Zhang; Anton V. Artemyev; Vassilis Angelopoulos</dc:creator>
  <cp:keywords/>
  <cp:lastModifiedBy>Zijin Zhang</cp:lastModifiedBy>
  <cp:revision>2</cp:revision>
  <dcterms:created xsi:type="dcterms:W3CDTF">2024-09-09T16:42:02Z</dcterms:created>
  <dcterms:modified xsi:type="dcterms:W3CDTF">2024-09-09T16:55:00Z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s">
    <vt:lpwstr/>
  </property>
  <property fmtid="{D5CDD505-2E9C-101B-9397-08002B2CF9AE}" pid="3" name="biblio-config">
    <vt:lpwstr>True</vt:lpwstr>
  </property>
  <property fmtid="{D5CDD505-2E9C-101B-9397-08002B2CF9AE}" pid="4" name="bibliography">
    <vt:lpwstr/>
  </property>
  <property fmtid="{D5CDD505-2E9C-101B-9397-08002B2CF9AE}" pid="5" name="by-author">
    <vt:lpwstr/>
  </property>
  <property fmtid="{D5CDD505-2E9C-101B-9397-08002B2CF9AE}" pid="6" name="header-includes">
    <vt:lpwstr/>
  </property>
  <property fmtid="{D5CDD505-2E9C-101B-9397-08002B2CF9AE}" pid="7" name="include-after">
    <vt:lpwstr/>
  </property>
  <property fmtid="{D5CDD505-2E9C-101B-9397-08002B2CF9AE}" pid="8" name="include-before">
    <vt:lpwstr/>
  </property>
  <property fmtid="{D5CDD505-2E9C-101B-9397-08002B2CF9AE}" pid="9" name="labels">
    <vt:lpwstr/>
  </property>
  <property fmtid="{D5CDD505-2E9C-101B-9397-08002B2CF9AE}" pid="10" name="toc-title">
    <vt:lpwstr>Table of contents</vt:lpwstr>
  </property>
</Properties>
</file>