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4" r:id="rId3"/>
    <p:sldId id="283" r:id="rId4"/>
    <p:sldId id="287" r:id="rId5"/>
    <p:sldId id="289" r:id="rId6"/>
    <p:sldId id="288" r:id="rId7"/>
    <p:sldId id="277" r:id="rId8"/>
    <p:sldId id="290" r:id="rId9"/>
    <p:sldId id="291" r:id="rId10"/>
    <p:sldId id="320" r:id="rId11"/>
    <p:sldId id="322" r:id="rId12"/>
    <p:sldId id="328" r:id="rId13"/>
    <p:sldId id="323" r:id="rId14"/>
    <p:sldId id="324" r:id="rId15"/>
    <p:sldId id="326" r:id="rId16"/>
    <p:sldId id="325" r:id="rId17"/>
    <p:sldId id="327" r:id="rId18"/>
    <p:sldId id="32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14"/>
    <p:restoredTop sz="73082"/>
  </p:normalViewPr>
  <p:slideViewPr>
    <p:cSldViewPr snapToGrid="0">
      <p:cViewPr>
        <p:scale>
          <a:sx n="94" d="100"/>
          <a:sy n="94" d="100"/>
        </p:scale>
        <p:origin x="3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5F389-BF46-2947-AF2C-52B063D78B9C}" type="datetimeFigureOut">
              <a:rPr lang="en-US" smtClean="0"/>
              <a:t>12/3/23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FA623-EEE5-0648-988D-08562A9CAFAB}" type="slidenum">
              <a:rPr lang="en-US" smtClean="0"/>
              <a:t>‹#›</a:t>
            </a:fld>
            <a:endParaRPr lang="en-US"/>
          </a:p>
        </p:txBody>
      </p:sp>
    </p:spTree>
    <p:extLst>
      <p:ext uri="{BB962C8B-B14F-4D97-AF65-F5344CB8AC3E}">
        <p14:creationId xmlns:p14="http://schemas.microsoft.com/office/powerpoint/2010/main" val="366523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FA623-EEE5-0648-988D-08562A9CAFAB}" type="slidenum">
              <a:rPr lang="en-US" smtClean="0"/>
              <a:t>2</a:t>
            </a:fld>
            <a:endParaRPr lang="en-US"/>
          </a:p>
        </p:txBody>
      </p:sp>
    </p:spTree>
    <p:extLst>
      <p:ext uri="{BB962C8B-B14F-4D97-AF65-F5344CB8AC3E}">
        <p14:creationId xmlns:p14="http://schemas.microsoft.com/office/powerpoint/2010/main" val="3023132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65ED-9438-3A40-998C-C54EBD315D9B}" type="slidenum">
              <a:rPr lang="en-US" smtClean="0"/>
              <a:t>12</a:t>
            </a:fld>
            <a:endParaRPr lang="en-US"/>
          </a:p>
        </p:txBody>
      </p:sp>
    </p:spTree>
    <p:extLst>
      <p:ext uri="{BB962C8B-B14F-4D97-AF65-F5344CB8AC3E}">
        <p14:creationId xmlns:p14="http://schemas.microsoft.com/office/powerpoint/2010/main" val="3623518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FA623-EEE5-0648-988D-08562A9CAFAB}" type="slidenum">
              <a:rPr lang="en-US" smtClean="0"/>
              <a:t>13</a:t>
            </a:fld>
            <a:endParaRPr lang="en-US"/>
          </a:p>
        </p:txBody>
      </p:sp>
    </p:spTree>
    <p:extLst>
      <p:ext uri="{BB962C8B-B14F-4D97-AF65-F5344CB8AC3E}">
        <p14:creationId xmlns:p14="http://schemas.microsoft.com/office/powerpoint/2010/main" val="239522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FA623-EEE5-0648-988D-08562A9CAFAB}" type="slidenum">
              <a:rPr lang="en-US" smtClean="0"/>
              <a:t>14</a:t>
            </a:fld>
            <a:endParaRPr lang="en-US"/>
          </a:p>
        </p:txBody>
      </p:sp>
    </p:spTree>
    <p:extLst>
      <p:ext uri="{BB962C8B-B14F-4D97-AF65-F5344CB8AC3E}">
        <p14:creationId xmlns:p14="http://schemas.microsoft.com/office/powerpoint/2010/main" val="3040513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FA623-EEE5-0648-988D-08562A9CAFAB}" type="slidenum">
              <a:rPr lang="en-US" smtClean="0"/>
              <a:t>15</a:t>
            </a:fld>
            <a:endParaRPr lang="en-US"/>
          </a:p>
        </p:txBody>
      </p:sp>
    </p:spTree>
    <p:extLst>
      <p:ext uri="{BB962C8B-B14F-4D97-AF65-F5344CB8AC3E}">
        <p14:creationId xmlns:p14="http://schemas.microsoft.com/office/powerpoint/2010/main" val="1545415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9FA623-EEE5-0648-988D-08562A9CAFAB}" type="slidenum">
              <a:rPr lang="en-US" smtClean="0"/>
              <a:t>16</a:t>
            </a:fld>
            <a:endParaRPr lang="en-US"/>
          </a:p>
        </p:txBody>
      </p:sp>
    </p:spTree>
    <p:extLst>
      <p:ext uri="{BB962C8B-B14F-4D97-AF65-F5344CB8AC3E}">
        <p14:creationId xmlns:p14="http://schemas.microsoft.com/office/powerpoint/2010/main" val="357285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FA623-EEE5-0648-988D-08562A9CAFAB}" type="slidenum">
              <a:rPr lang="en-US" smtClean="0"/>
              <a:t>17</a:t>
            </a:fld>
            <a:endParaRPr lang="en-US"/>
          </a:p>
        </p:txBody>
      </p:sp>
    </p:spTree>
    <p:extLst>
      <p:ext uri="{BB962C8B-B14F-4D97-AF65-F5344CB8AC3E}">
        <p14:creationId xmlns:p14="http://schemas.microsoft.com/office/powerpoint/2010/main" val="3731494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FA623-EEE5-0648-988D-08562A9CAFAB}" type="slidenum">
              <a:rPr lang="en-US" smtClean="0"/>
              <a:t>18</a:t>
            </a:fld>
            <a:endParaRPr lang="en-US"/>
          </a:p>
        </p:txBody>
      </p:sp>
    </p:spTree>
    <p:extLst>
      <p:ext uri="{BB962C8B-B14F-4D97-AF65-F5344CB8AC3E}">
        <p14:creationId xmlns:p14="http://schemas.microsoft.com/office/powerpoint/2010/main" val="253548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228"/>
                </a:solidFill>
                <a:effectLst/>
                <a:latin typeface="Inter Var"/>
              </a:rPr>
              <a:t>What? Solar wind discontinuities refer to abrupt changes in the properties of the solar wind, such as velocity, density, temperature, and magnetic field. These discontinuities can occur at various scales and are important for understanding solar wind dynamics, as well as its interactions with the Earth's magnetosphere and other solar system bodies.</a:t>
            </a:r>
          </a:p>
          <a:p>
            <a:endParaRPr lang="en-US" b="0" i="0" dirty="0">
              <a:solidFill>
                <a:srgbClr val="212228"/>
              </a:solidFill>
              <a:effectLst/>
              <a:latin typeface="Inter Var"/>
            </a:endParaRPr>
          </a:p>
          <a:p>
            <a:r>
              <a:rPr lang="en-US" b="0" i="0" dirty="0">
                <a:solidFill>
                  <a:srgbClr val="212228"/>
                </a:solidFill>
                <a:effectLst/>
                <a:latin typeface="Inter Var"/>
              </a:rPr>
              <a:t>How common?</a:t>
            </a:r>
            <a:endParaRPr lang="en-US" dirty="0"/>
          </a:p>
        </p:txBody>
      </p:sp>
      <p:sp>
        <p:nvSpPr>
          <p:cNvPr id="4" name="Slide Number Placeholder 3"/>
          <p:cNvSpPr>
            <a:spLocks noGrp="1"/>
          </p:cNvSpPr>
          <p:nvPr>
            <p:ph type="sldNum" sz="quarter" idx="5"/>
          </p:nvPr>
        </p:nvSpPr>
        <p:spPr/>
        <p:txBody>
          <a:bodyPr/>
          <a:lstStyle/>
          <a:p>
            <a:fld id="{DD3447BD-A4D2-DF43-BC31-62F3F830BEE1}" type="slidenum">
              <a:rPr kumimoji="1" lang="zh-CN" altLang="en-US" smtClean="0"/>
              <a:t>3</a:t>
            </a:fld>
            <a:endParaRPr kumimoji="1" lang="zh-CN" altLang="en-US"/>
          </a:p>
        </p:txBody>
      </p:sp>
    </p:spTree>
    <p:extLst>
      <p:ext uri="{BB962C8B-B14F-4D97-AF65-F5344CB8AC3E}">
        <p14:creationId xmlns:p14="http://schemas.microsoft.com/office/powerpoint/2010/main" val="300809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are</a:t>
            </a:r>
            <a:r>
              <a:rPr lang="zh-CN" altLang="en-US" dirty="0"/>
              <a:t> </a:t>
            </a:r>
            <a:r>
              <a:rPr lang="en-US" altLang="zh-CN" dirty="0"/>
              <a:t>interested</a:t>
            </a:r>
            <a:r>
              <a:rPr lang="zh-CN" altLang="en-US" dirty="0"/>
              <a:t> </a:t>
            </a:r>
            <a:r>
              <a:rPr lang="en-US" altLang="zh-CN" dirty="0"/>
              <a:t>in</a:t>
            </a:r>
            <a:r>
              <a:rPr lang="zh-CN" altLang="en-US" dirty="0"/>
              <a:t> </a:t>
            </a:r>
            <a:r>
              <a:rPr lang="en-US" altLang="zh-CN" dirty="0"/>
              <a:t>solar</a:t>
            </a:r>
            <a:r>
              <a:rPr lang="zh-CN" altLang="en-US" dirty="0"/>
              <a:t> </a:t>
            </a:r>
            <a:r>
              <a:rPr lang="en-US" altLang="zh-CN" dirty="0"/>
              <a:t>wind</a:t>
            </a:r>
            <a:r>
              <a:rPr lang="zh-CN" altLang="en-US" dirty="0"/>
              <a:t> </a:t>
            </a:r>
            <a:r>
              <a:rPr lang="en-US" altLang="zh-CN" dirty="0"/>
              <a:t>discontinuities</a:t>
            </a:r>
            <a:r>
              <a:rPr lang="zh-CN" altLang="en-US" dirty="0"/>
              <a:t> </a:t>
            </a:r>
            <a:r>
              <a:rPr lang="en-US" altLang="zh-CN" dirty="0"/>
              <a:t>because</a:t>
            </a:r>
            <a:r>
              <a:rPr lang="zh-CN" altLang="en-US" dirty="0"/>
              <a:t> </a:t>
            </a:r>
            <a:r>
              <a:rPr lang="en-US" altLang="zh-CN" dirty="0"/>
              <a:t>they</a:t>
            </a:r>
            <a:r>
              <a:rPr lang="zh-CN" altLang="en-US" dirty="0"/>
              <a:t> </a:t>
            </a:r>
            <a:r>
              <a:rPr lang="en-US" altLang="zh-CN" dirty="0"/>
              <a:t>are</a:t>
            </a:r>
            <a:r>
              <a:rPr lang="zh-CN" altLang="en-US" dirty="0"/>
              <a:t> </a:t>
            </a:r>
            <a:r>
              <a:rPr lang="en-US" altLang="zh-CN" dirty="0"/>
              <a:t>an</a:t>
            </a:r>
            <a:r>
              <a:rPr lang="zh-CN" altLang="en-US" dirty="0"/>
              <a:t> </a:t>
            </a:r>
            <a:r>
              <a:rPr lang="en-US" altLang="zh-CN" dirty="0"/>
              <a:t>import</a:t>
            </a:r>
            <a:r>
              <a:rPr lang="zh-CN" altLang="en-US" dirty="0"/>
              <a:t> </a:t>
            </a:r>
            <a:r>
              <a:rPr lang="en-US" altLang="zh-CN" dirty="0"/>
              <a:t>element</a:t>
            </a:r>
            <a:r>
              <a:rPr lang="zh-CN" altLang="en-US" dirty="0"/>
              <a:t> </a:t>
            </a:r>
            <a:r>
              <a:rPr lang="en-US" altLang="zh-CN" dirty="0"/>
              <a:t>of</a:t>
            </a:r>
            <a:r>
              <a:rPr lang="zh-CN" altLang="en-US" dirty="0"/>
              <a:t> </a:t>
            </a:r>
            <a:r>
              <a:rPr lang="en-US" altLang="zh-CN" dirty="0"/>
              <a:t>solar</a:t>
            </a:r>
            <a:r>
              <a:rPr lang="zh-CN" altLang="en-US" dirty="0"/>
              <a:t> </a:t>
            </a:r>
            <a:r>
              <a:rPr lang="en-US" altLang="zh-CN" dirty="0"/>
              <a:t>wind</a:t>
            </a:r>
            <a:r>
              <a:rPr lang="zh-CN" altLang="en-US" dirty="0"/>
              <a:t> </a:t>
            </a:r>
            <a:r>
              <a:rPr lang="en-US" altLang="zh-CN" dirty="0"/>
              <a:t>turbulences….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a:t>There</a:t>
            </a:r>
            <a:r>
              <a:rPr lang="zh-CN" altLang="en-US" dirty="0"/>
              <a:t> </a:t>
            </a:r>
            <a:r>
              <a:rPr lang="en-US" altLang="zh-CN" dirty="0"/>
              <a:t>is</a:t>
            </a:r>
            <a:r>
              <a:rPr lang="zh-CN" altLang="en-US" dirty="0"/>
              <a:t> </a:t>
            </a:r>
            <a:r>
              <a:rPr lang="en-US" altLang="zh-CN" dirty="0"/>
              <a:t>one</a:t>
            </a:r>
            <a:r>
              <a:rPr lang="zh-CN" altLang="en-US" dirty="0"/>
              <a:t> </a:t>
            </a:r>
            <a:r>
              <a:rPr lang="en-US" altLang="zh-CN" dirty="0"/>
              <a:t>result</a:t>
            </a:r>
            <a:r>
              <a:rPr lang="zh-CN" altLang="en-US" dirty="0"/>
              <a:t> </a:t>
            </a:r>
            <a:r>
              <a:rPr lang="en-US" altLang="zh-CN" dirty="0"/>
              <a:t>from</a:t>
            </a:r>
            <a:r>
              <a:rPr lang="zh-CN" altLang="en-US" dirty="0"/>
              <a:t> </a:t>
            </a:r>
            <a:r>
              <a:rPr lang="en-US" altLang="zh-CN" dirty="0"/>
              <a:t>Borovsky</a:t>
            </a:r>
            <a:r>
              <a:rPr lang="zh-CN" altLang="en-US" dirty="0"/>
              <a:t> </a:t>
            </a:r>
            <a:r>
              <a:rPr lang="en-US" altLang="zh-CN" dirty="0"/>
              <a:t>paper</a:t>
            </a:r>
            <a:r>
              <a:rPr lang="zh-CN" altLang="en-US" dirty="0"/>
              <a:t> </a:t>
            </a:r>
            <a:endParaRPr lang="en-US" altLang="zh-CN" dirty="0"/>
          </a:p>
          <a:p>
            <a:pPr marL="628650" lvl="1" indent="-171450">
              <a:buFont typeface="Arial" panose="020B0604020202020204" pitchFamily="34" charset="0"/>
              <a:buChar char="•"/>
            </a:pPr>
            <a:r>
              <a:rPr lang="en-US" b="0" i="0" dirty="0">
                <a:solidFill>
                  <a:srgbClr val="222222"/>
                </a:solidFill>
                <a:effectLst/>
                <a:latin typeface="Helvetica Neue" panose="02000503000000020004" pitchFamily="2" charset="0"/>
              </a:rPr>
              <a:t>The strong discontinuities produce a power-law spectrum in the “inertial subrange” with a spectral index near the Kolmogorov </a:t>
            </a:r>
            <a:r>
              <a:rPr lang="en-US" b="0" i="0" dirty="0">
                <a:solidFill>
                  <a:srgbClr val="222222"/>
                </a:solidFill>
                <a:effectLst/>
                <a:latin typeface="MJXc-TeX-main-R"/>
              </a:rPr>
              <a:t>−5/3</a:t>
            </a:r>
            <a:r>
              <a:rPr lang="en-US" b="0" i="0" dirty="0">
                <a:solidFill>
                  <a:srgbClr val="222222"/>
                </a:solidFill>
                <a:effectLst/>
                <a:latin typeface="Helvetica Neue" panose="02000503000000020004" pitchFamily="2" charset="0"/>
              </a:rPr>
              <a:t> index. The discontinuity spectrum contains about half of the power of the full solar-wind magnetic field over this “inertial subrange.”</a:t>
            </a:r>
            <a:endParaRPr lang="en-US" altLang="zh-CN" dirty="0"/>
          </a:p>
          <a:p>
            <a:endParaRPr lang="en-US" altLang="zh-CN" dirty="0"/>
          </a:p>
          <a:p>
            <a:r>
              <a:rPr lang="en-US" altLang="zh-CN" dirty="0"/>
              <a:t>From</a:t>
            </a:r>
            <a:r>
              <a:rPr lang="zh-CN" altLang="en-US" dirty="0"/>
              <a:t> </a:t>
            </a:r>
            <a:r>
              <a:rPr lang="en-US" altLang="zh-CN" dirty="0"/>
              <a:t>another</a:t>
            </a:r>
            <a:r>
              <a:rPr lang="zh-CN" altLang="en-US" dirty="0"/>
              <a:t> </a:t>
            </a:r>
            <a:r>
              <a:rPr lang="en-US" altLang="zh-CN" dirty="0"/>
              <a:t>point</a:t>
            </a:r>
            <a:r>
              <a:rPr lang="zh-CN" altLang="en-US" dirty="0"/>
              <a:t> </a:t>
            </a:r>
            <a:r>
              <a:rPr lang="en-US" altLang="zh-CN" dirty="0"/>
              <a:t>of</a:t>
            </a:r>
            <a:r>
              <a:rPr lang="zh-CN" altLang="en-US" dirty="0"/>
              <a:t> </a:t>
            </a:r>
            <a:r>
              <a:rPr lang="en-US" altLang="zh-CN" dirty="0"/>
              <a:t>view,</a:t>
            </a:r>
            <a:r>
              <a:rPr lang="zh-CN" altLang="en-US" dirty="0"/>
              <a:t> </a:t>
            </a:r>
            <a:r>
              <a:rPr lang="en-US" altLang="zh-CN" dirty="0"/>
              <a:t>SWD</a:t>
            </a:r>
            <a:r>
              <a:rPr lang="zh-CN" altLang="en-US" dirty="0"/>
              <a:t> </a:t>
            </a:r>
            <a:r>
              <a:rPr lang="en-US" altLang="zh-CN" dirty="0"/>
              <a:t>are</a:t>
            </a:r>
            <a:r>
              <a:rPr lang="zh-CN" altLang="en-US" dirty="0"/>
              <a:t> </a:t>
            </a:r>
            <a:r>
              <a:rPr lang="en-US" altLang="zh-CN" dirty="0"/>
              <a:t>a</a:t>
            </a:r>
            <a:r>
              <a:rPr lang="zh-CN" altLang="en-US" dirty="0"/>
              <a:t> </a:t>
            </a:r>
            <a:r>
              <a:rPr lang="en-US" altLang="zh-CN" dirty="0"/>
              <a:t>type</a:t>
            </a:r>
            <a:r>
              <a:rPr lang="zh-CN" altLang="en-US" dirty="0"/>
              <a:t> </a:t>
            </a:r>
            <a:r>
              <a:rPr lang="en-US" altLang="zh-CN" dirty="0"/>
              <a:t>of</a:t>
            </a:r>
            <a:r>
              <a:rPr lang="zh-CN" altLang="en-US" dirty="0"/>
              <a:t> </a:t>
            </a:r>
            <a:r>
              <a:rPr lang="en-US" altLang="zh-CN" dirty="0"/>
              <a:t>very</a:t>
            </a:r>
            <a:r>
              <a:rPr lang="zh-CN" altLang="en-US" dirty="0"/>
              <a:t> </a:t>
            </a:r>
            <a:r>
              <a:rPr lang="en-US" altLang="zh-CN" dirty="0"/>
              <a:t>kinetic</a:t>
            </a:r>
            <a:r>
              <a:rPr lang="zh-CN" altLang="en-US" dirty="0"/>
              <a:t> </a:t>
            </a:r>
            <a:r>
              <a:rPr lang="en-US" altLang="zh-CN" dirty="0"/>
              <a:t>structure.</a:t>
            </a:r>
            <a:r>
              <a:rPr lang="zh-CN" altLang="en-US" dirty="0"/>
              <a:t> </a:t>
            </a:r>
            <a:r>
              <a:rPr lang="en-US" altLang="zh-CN" dirty="0"/>
              <a:t>Which</a:t>
            </a:r>
            <a:r>
              <a:rPr lang="zh-CN" altLang="en-US" dirty="0"/>
              <a:t> </a:t>
            </a:r>
            <a:r>
              <a:rPr lang="en-US" altLang="zh-CN" dirty="0"/>
              <a:t>means</a:t>
            </a:r>
            <a:r>
              <a:rPr lang="zh-CN" altLang="en-US" dirty="0"/>
              <a:t> </a:t>
            </a:r>
            <a:r>
              <a:rPr lang="en-US" altLang="zh-CN" dirty="0"/>
              <a:t>that</a:t>
            </a:r>
            <a:r>
              <a:rPr lang="zh-CN" altLang="en-US" dirty="0"/>
              <a:t> </a:t>
            </a:r>
            <a:r>
              <a:rPr lang="en-US" altLang="zh-CN" dirty="0"/>
              <a:t>they</a:t>
            </a:r>
            <a:r>
              <a:rPr lang="zh-CN" altLang="en-US" dirty="0"/>
              <a:t> </a:t>
            </a:r>
            <a:r>
              <a:rPr lang="en-US" altLang="zh-CN" dirty="0"/>
              <a:t>can</a:t>
            </a:r>
            <a:r>
              <a:rPr lang="zh-CN" altLang="en-US" dirty="0"/>
              <a:t> </a:t>
            </a:r>
            <a:r>
              <a:rPr lang="en-US" altLang="zh-CN" dirty="0"/>
              <a:t>interact</a:t>
            </a:r>
            <a:r>
              <a:rPr lang="zh-CN" altLang="en-US" dirty="0"/>
              <a:t> </a:t>
            </a:r>
            <a:r>
              <a:rPr lang="en-US" altLang="zh-CN" dirty="0"/>
              <a:t>with</a:t>
            </a:r>
            <a:r>
              <a:rPr lang="zh-CN" altLang="en-US" dirty="0"/>
              <a:t> </a:t>
            </a:r>
            <a:r>
              <a:rPr lang="en-US" altLang="zh-CN" dirty="0"/>
              <a:t>the</a:t>
            </a:r>
            <a:r>
              <a:rPr lang="zh-CN" altLang="en-US" dirty="0"/>
              <a:t> </a:t>
            </a:r>
            <a:r>
              <a:rPr lang="en-US" altLang="zh-CN" dirty="0"/>
              <a:t>energetic</a:t>
            </a:r>
            <a:r>
              <a:rPr lang="zh-CN" altLang="en-US" dirty="0"/>
              <a:t> </a:t>
            </a:r>
            <a:r>
              <a:rPr lang="en-US" altLang="zh-CN" dirty="0"/>
              <a:t>part</a:t>
            </a:r>
            <a:r>
              <a:rPr lang="zh-CN" altLang="en-US" dirty="0"/>
              <a:t> </a:t>
            </a:r>
            <a:r>
              <a:rPr lang="en-US" altLang="zh-CN" dirty="0"/>
              <a:t>of</a:t>
            </a:r>
            <a:r>
              <a:rPr lang="zh-CN" altLang="en-US" dirty="0"/>
              <a:t> </a:t>
            </a:r>
            <a:r>
              <a:rPr lang="en-US" altLang="zh-CN" dirty="0"/>
              <a:t>the</a:t>
            </a:r>
            <a:r>
              <a:rPr lang="zh-CN" altLang="en-US" dirty="0"/>
              <a:t> </a:t>
            </a:r>
            <a:r>
              <a:rPr lang="en-US" altLang="zh-CN" dirty="0"/>
              <a:t>solar</a:t>
            </a:r>
            <a:r>
              <a:rPr lang="zh-CN" altLang="en-US" dirty="0"/>
              <a:t> </a:t>
            </a:r>
            <a:r>
              <a:rPr lang="en-US" altLang="zh-CN" dirty="0"/>
              <a:t>wind</a:t>
            </a:r>
            <a:r>
              <a:rPr lang="zh-CN" altLang="en-US" dirty="0"/>
              <a:t> </a:t>
            </a:r>
            <a:r>
              <a:rPr lang="en-US" altLang="zh-CN" dirty="0"/>
              <a:t>ions.</a:t>
            </a:r>
          </a:p>
          <a:p>
            <a:pPr marL="171450" indent="-171450">
              <a:buFont typeface="Arial" panose="020B0604020202020204" pitchFamily="34" charset="0"/>
              <a:buChar char="•"/>
            </a:pPr>
            <a:r>
              <a:rPr lang="en-US" dirty="0"/>
              <a:t>Various mechanisms have been proposed for the acceleration of the solar wind </a:t>
            </a:r>
            <a:r>
              <a:rPr lang="en-US" dirty="0" err="1"/>
              <a:t>suprathermal</a:t>
            </a:r>
            <a:r>
              <a:rPr lang="en-US" dirty="0"/>
              <a:t> particle populations, including shock acceleration, stochastic acceleration, and acceleration due to random reconnection sites and compressions</a:t>
            </a:r>
          </a:p>
          <a:p>
            <a:pPr marL="171450" indent="-171450">
              <a:buFont typeface="Arial" panose="020B0604020202020204" pitchFamily="34" charset="0"/>
              <a:buChar char="•"/>
            </a:pPr>
            <a:r>
              <a:rPr lang="en-US" b="1" i="0" dirty="0">
                <a:solidFill>
                  <a:srgbClr val="333333"/>
                </a:solidFill>
                <a:effectLst/>
                <a:latin typeface="-apple-system"/>
              </a:rPr>
              <a:t>A stronger association of energetic particle flux in the 0.047–4.75 MeV range is found with intense magnetic discontinuities than is found with shocks.</a:t>
            </a:r>
          </a:p>
          <a:p>
            <a:pPr marL="628650" lvl="1" indent="-171450">
              <a:buFont typeface="Arial" panose="020B0604020202020204" pitchFamily="34" charset="0"/>
              <a:buChar char="•"/>
            </a:pPr>
            <a:r>
              <a:rPr lang="en-US" dirty="0"/>
              <a:t>Partial Variance of Increments</a:t>
            </a:r>
          </a:p>
          <a:p>
            <a:pPr marL="1085850" lvl="2" indent="-171450">
              <a:buFont typeface="Arial" panose="020B0604020202020204" pitchFamily="34" charset="0"/>
              <a:buChar char="•"/>
            </a:pPr>
            <a:r>
              <a:rPr lang="en-US" b="1" i="0" dirty="0">
                <a:solidFill>
                  <a:srgbClr val="333333"/>
                </a:solidFill>
                <a:effectLst/>
                <a:latin typeface="-apple-system"/>
              </a:rPr>
              <a:t>PVI method is sensitive to directional changes, magnitude changes, and any form of sharp gradient in the vector magnetic field B. The PVI quantity is not biased toward a particular type of discontinuity (directional, tangential, and rotational discontinuities and shocks) or other structures.</a:t>
            </a:r>
            <a:endParaRPr lang="en-US" altLang="zh-CN" dirty="0"/>
          </a:p>
          <a:p>
            <a:endParaRPr lang="en-US" b="1" dirty="0"/>
          </a:p>
          <a:p>
            <a:endParaRPr lang="en-US" dirty="0"/>
          </a:p>
          <a:p>
            <a:r>
              <a:rPr lang="en-US" b="0" i="0" dirty="0">
                <a:solidFill>
                  <a:srgbClr val="333333"/>
                </a:solidFill>
                <a:effectLst/>
                <a:latin typeface="-apple-system"/>
              </a:rPr>
              <a:t>Various mechanisms have been proposed to explain observed </a:t>
            </a:r>
            <a:r>
              <a:rPr lang="en-US" b="0" i="0" dirty="0" err="1">
                <a:solidFill>
                  <a:srgbClr val="333333"/>
                </a:solidFill>
                <a:effectLst/>
                <a:latin typeface="-apple-system"/>
              </a:rPr>
              <a:t>suprathermal</a:t>
            </a:r>
            <a:r>
              <a:rPr lang="en-US" b="0" i="0" dirty="0">
                <a:solidFill>
                  <a:srgbClr val="333333"/>
                </a:solidFill>
                <a:effectLst/>
                <a:latin typeface="-apple-system"/>
              </a:rPr>
              <a:t> particle populations in the solar wind, including direct acceleration at flares, stochastic acceleration, shock acceleration, and acceleration by random compression or reconnection sites. Using magnetic field and </a:t>
            </a:r>
            <a:r>
              <a:rPr lang="en-US" b="0" i="0" dirty="0" err="1">
                <a:solidFill>
                  <a:srgbClr val="333333"/>
                </a:solidFill>
                <a:effectLst/>
                <a:latin typeface="-apple-system"/>
              </a:rPr>
              <a:t>suprathermal</a:t>
            </a:r>
            <a:r>
              <a:rPr lang="en-US" b="0" i="0" dirty="0">
                <a:solidFill>
                  <a:srgbClr val="333333"/>
                </a:solidFill>
                <a:effectLst/>
                <a:latin typeface="-apple-system"/>
              </a:rPr>
              <a:t> particle data from the </a:t>
            </a:r>
            <a:r>
              <a:rPr lang="en-US" b="0" i="1" dirty="0">
                <a:solidFill>
                  <a:srgbClr val="333333"/>
                </a:solidFill>
                <a:effectLst/>
                <a:latin typeface="-apple-system"/>
              </a:rPr>
              <a:t>Advanced Composition Explorer</a:t>
            </a:r>
            <a:r>
              <a:rPr lang="en-US" b="0" i="0" dirty="0">
                <a:solidFill>
                  <a:srgbClr val="333333"/>
                </a:solidFill>
                <a:effectLst/>
                <a:latin typeface="-apple-system"/>
              </a:rPr>
              <a:t> (</a:t>
            </a:r>
            <a:r>
              <a:rPr lang="en-US" b="0" i="1" dirty="0">
                <a:solidFill>
                  <a:srgbClr val="333333"/>
                </a:solidFill>
                <a:effectLst/>
                <a:latin typeface="-apple-system"/>
              </a:rPr>
              <a:t>ACE</a:t>
            </a:r>
            <a:r>
              <a:rPr lang="en-US" b="0" i="0" dirty="0">
                <a:solidFill>
                  <a:srgbClr val="333333"/>
                </a:solidFill>
                <a:effectLst/>
                <a:latin typeface="-apple-system"/>
              </a:rPr>
              <a:t>), we identify coherent structures and interplanetary shocks, and analyze the temporal association of energetic particle fluxes with these coherent structures. Coherent structures having a range of intensities are identified using the magnetic Partial Variance of Increments statistic, essentially a normalized vector increment. A stronger association of energetic particle flux in the 0.047–4.75 MeV range is found with intense magnetic discontinuities than is found with shocks. Nevertheless, the average profile of </a:t>
            </a:r>
            <a:r>
              <a:rPr lang="en-US" b="0" i="0" dirty="0" err="1">
                <a:solidFill>
                  <a:srgbClr val="333333"/>
                </a:solidFill>
                <a:effectLst/>
                <a:latin typeface="-apple-system"/>
              </a:rPr>
              <a:t>suprathermals</a:t>
            </a:r>
            <a:r>
              <a:rPr lang="en-US" b="0" i="0" dirty="0">
                <a:solidFill>
                  <a:srgbClr val="333333"/>
                </a:solidFill>
                <a:effectLst/>
                <a:latin typeface="-apple-system"/>
              </a:rPr>
              <a:t> near shocks is quite consistent with standard models of diffusive shock acceleration, while a significant amount of the energetic particles measured and strong discontinuities are found by </a:t>
            </a:r>
            <a:r>
              <a:rPr lang="en-US" b="0" i="1" dirty="0">
                <a:solidFill>
                  <a:srgbClr val="333333"/>
                </a:solidFill>
                <a:effectLst/>
                <a:latin typeface="-apple-system"/>
              </a:rPr>
              <a:t>ACE</a:t>
            </a:r>
            <a:r>
              <a:rPr lang="en-US" b="0" i="0" dirty="0">
                <a:solidFill>
                  <a:srgbClr val="333333"/>
                </a:solidFill>
                <a:effectLst/>
                <a:latin typeface="-apple-system"/>
              </a:rPr>
              <a:t> within six hours of a shock. This evidence supports the view that multiple mechanisms contribute to the acceleration and transport of interplanetary </a:t>
            </a:r>
            <a:r>
              <a:rPr lang="en-US" b="0" i="0" dirty="0" err="1">
                <a:solidFill>
                  <a:srgbClr val="333333"/>
                </a:solidFill>
                <a:effectLst/>
                <a:latin typeface="-apple-system"/>
              </a:rPr>
              <a:t>suprathermal</a:t>
            </a:r>
            <a:r>
              <a:rPr lang="en-US" b="0" i="0" dirty="0">
                <a:solidFill>
                  <a:srgbClr val="333333"/>
                </a:solidFill>
                <a:effectLst/>
                <a:latin typeface="-apple-system"/>
              </a:rPr>
              <a:t> particles.</a:t>
            </a:r>
            <a:endParaRPr lang="en-US" dirty="0"/>
          </a:p>
        </p:txBody>
      </p:sp>
      <p:sp>
        <p:nvSpPr>
          <p:cNvPr id="4" name="Slide Number Placeholder 3"/>
          <p:cNvSpPr>
            <a:spLocks noGrp="1"/>
          </p:cNvSpPr>
          <p:nvPr>
            <p:ph type="sldNum" sz="quarter" idx="5"/>
          </p:nvPr>
        </p:nvSpPr>
        <p:spPr/>
        <p:txBody>
          <a:bodyPr/>
          <a:lstStyle/>
          <a:p>
            <a:fld id="{DD3447BD-A4D2-DF43-BC31-62F3F830BEE1}" type="slidenum">
              <a:rPr kumimoji="1" lang="zh-CN" altLang="en-US" smtClean="0"/>
              <a:t>4</a:t>
            </a:fld>
            <a:endParaRPr kumimoji="1" lang="zh-CN" altLang="en-US"/>
          </a:p>
        </p:txBody>
      </p:sp>
    </p:spTree>
    <p:extLst>
      <p:ext uri="{BB962C8B-B14F-4D97-AF65-F5344CB8AC3E}">
        <p14:creationId xmlns:p14="http://schemas.microsoft.com/office/powerpoint/2010/main" val="410765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FA623-EEE5-0648-988D-08562A9CAFAB}" type="slidenum">
              <a:rPr lang="en-US" smtClean="0"/>
              <a:t>5</a:t>
            </a:fld>
            <a:endParaRPr lang="en-US"/>
          </a:p>
        </p:txBody>
      </p:sp>
    </p:spTree>
    <p:extLst>
      <p:ext uri="{BB962C8B-B14F-4D97-AF65-F5344CB8AC3E}">
        <p14:creationId xmlns:p14="http://schemas.microsoft.com/office/powerpoint/2010/main" val="158956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FA623-EEE5-0648-988D-08562A9CAFAB}" type="slidenum">
              <a:rPr lang="en-US" smtClean="0"/>
              <a:t>6</a:t>
            </a:fld>
            <a:endParaRPr lang="en-US"/>
          </a:p>
        </p:txBody>
      </p:sp>
    </p:spTree>
    <p:extLst>
      <p:ext uri="{BB962C8B-B14F-4D97-AF65-F5344CB8AC3E}">
        <p14:creationId xmlns:p14="http://schemas.microsoft.com/office/powerpoint/2010/main" val="36226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FA623-EEE5-0648-988D-08562A9CAFAB}" type="slidenum">
              <a:rPr lang="en-US" smtClean="0"/>
              <a:t>7</a:t>
            </a:fld>
            <a:endParaRPr lang="en-US"/>
          </a:p>
        </p:txBody>
      </p:sp>
    </p:spTree>
    <p:extLst>
      <p:ext uri="{BB962C8B-B14F-4D97-AF65-F5344CB8AC3E}">
        <p14:creationId xmlns:p14="http://schemas.microsoft.com/office/powerpoint/2010/main" val="195598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FA623-EEE5-0648-988D-08562A9CAFAB}" type="slidenum">
              <a:rPr lang="en-US" smtClean="0"/>
              <a:t>8</a:t>
            </a:fld>
            <a:endParaRPr lang="en-US"/>
          </a:p>
        </p:txBody>
      </p:sp>
    </p:spTree>
    <p:extLst>
      <p:ext uri="{BB962C8B-B14F-4D97-AF65-F5344CB8AC3E}">
        <p14:creationId xmlns:p14="http://schemas.microsoft.com/office/powerpoint/2010/main" val="327294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FA623-EEE5-0648-988D-08562A9CAFAB}" type="slidenum">
              <a:rPr lang="en-US" smtClean="0"/>
              <a:t>9</a:t>
            </a:fld>
            <a:endParaRPr lang="en-US"/>
          </a:p>
        </p:txBody>
      </p:sp>
    </p:spTree>
    <p:extLst>
      <p:ext uri="{BB962C8B-B14F-4D97-AF65-F5344CB8AC3E}">
        <p14:creationId xmlns:p14="http://schemas.microsoft.com/office/powerpoint/2010/main" val="244149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3A3C"/>
                </a:solidFill>
                <a:effectLst/>
                <a:latin typeface="Source Sans Pro" panose="020F0502020204030204" pitchFamily="34" charset="0"/>
              </a:rPr>
              <a:t>The ﬁrst two conditions guarantee that the ﬁeld changes of the IDs identiﬁed are large enough to be distinguished from the stochastic ﬂuctuations on magnetic ﬁelds, while the third is a supplementary condition to reduce the uncertainty of recognition.</a:t>
            </a:r>
            <a:endParaRPr lang="en-US" dirty="0"/>
          </a:p>
        </p:txBody>
      </p:sp>
      <p:sp>
        <p:nvSpPr>
          <p:cNvPr id="4" name="Slide Number Placeholder 3"/>
          <p:cNvSpPr>
            <a:spLocks noGrp="1"/>
          </p:cNvSpPr>
          <p:nvPr>
            <p:ph type="sldNum" sz="quarter" idx="5"/>
          </p:nvPr>
        </p:nvSpPr>
        <p:spPr/>
        <p:txBody>
          <a:bodyPr/>
          <a:lstStyle/>
          <a:p>
            <a:fld id="{739165ED-9438-3A40-998C-C54EBD315D9B}" type="slidenum">
              <a:rPr lang="en-US" smtClean="0"/>
              <a:t>11</a:t>
            </a:fld>
            <a:endParaRPr lang="en-US"/>
          </a:p>
        </p:txBody>
      </p:sp>
    </p:spTree>
    <p:extLst>
      <p:ext uri="{BB962C8B-B14F-4D97-AF65-F5344CB8AC3E}">
        <p14:creationId xmlns:p14="http://schemas.microsoft.com/office/powerpoint/2010/main" val="138233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86CE6-F024-8F5F-A387-7A817F1F9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2B1F61-FD0A-A7BC-FE69-F63ADAA3D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962864-794C-469B-9AC4-6D1C2EFFA0A9}"/>
              </a:ext>
            </a:extLst>
          </p:cNvPr>
          <p:cNvSpPr>
            <a:spLocks noGrp="1"/>
          </p:cNvSpPr>
          <p:nvPr>
            <p:ph type="dt" sz="half" idx="10"/>
          </p:nvPr>
        </p:nvSpPr>
        <p:spPr/>
        <p:txBody>
          <a:bodyPr/>
          <a:lstStyle/>
          <a:p>
            <a:fld id="{2D3DA317-18B8-924E-A694-75D319294DBB}" type="datetimeFigureOut">
              <a:rPr lang="en-US" smtClean="0"/>
              <a:t>12/3/23</a:t>
            </a:fld>
            <a:endParaRPr lang="en-US"/>
          </a:p>
        </p:txBody>
      </p:sp>
      <p:sp>
        <p:nvSpPr>
          <p:cNvPr id="5" name="Footer Placeholder 4">
            <a:extLst>
              <a:ext uri="{FF2B5EF4-FFF2-40B4-BE49-F238E27FC236}">
                <a16:creationId xmlns:a16="http://schemas.microsoft.com/office/drawing/2014/main" id="{B3C44F96-EF5B-B9E3-82D7-D3539794E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48748-E443-EDC3-9DE4-320D64C150FE}"/>
              </a:ext>
            </a:extLst>
          </p:cNvPr>
          <p:cNvSpPr>
            <a:spLocks noGrp="1"/>
          </p:cNvSpPr>
          <p:nvPr>
            <p:ph type="sldNum" sz="quarter" idx="12"/>
          </p:nvPr>
        </p:nvSpPr>
        <p:spPr/>
        <p:txBody>
          <a:bodyPr/>
          <a:lstStyle/>
          <a:p>
            <a:fld id="{4D39E5BE-F302-A54C-AD91-33332C7E0E53}" type="slidenum">
              <a:rPr lang="en-US" smtClean="0"/>
              <a:t>‹#›</a:t>
            </a:fld>
            <a:endParaRPr lang="en-US"/>
          </a:p>
        </p:txBody>
      </p:sp>
    </p:spTree>
    <p:extLst>
      <p:ext uri="{BB962C8B-B14F-4D97-AF65-F5344CB8AC3E}">
        <p14:creationId xmlns:p14="http://schemas.microsoft.com/office/powerpoint/2010/main" val="309084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EA9E-F17E-F655-5E3D-843546F2C5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A1AC61-D740-31C3-3016-45C4A9DB9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C9E4C-E512-A343-6085-E0EE6BAB8DE8}"/>
              </a:ext>
            </a:extLst>
          </p:cNvPr>
          <p:cNvSpPr>
            <a:spLocks noGrp="1"/>
          </p:cNvSpPr>
          <p:nvPr>
            <p:ph type="dt" sz="half" idx="10"/>
          </p:nvPr>
        </p:nvSpPr>
        <p:spPr/>
        <p:txBody>
          <a:bodyPr/>
          <a:lstStyle/>
          <a:p>
            <a:fld id="{2D3DA317-18B8-924E-A694-75D319294DBB}" type="datetimeFigureOut">
              <a:rPr lang="en-US" smtClean="0"/>
              <a:t>12/3/23</a:t>
            </a:fld>
            <a:endParaRPr lang="en-US"/>
          </a:p>
        </p:txBody>
      </p:sp>
      <p:sp>
        <p:nvSpPr>
          <p:cNvPr id="5" name="Footer Placeholder 4">
            <a:extLst>
              <a:ext uri="{FF2B5EF4-FFF2-40B4-BE49-F238E27FC236}">
                <a16:creationId xmlns:a16="http://schemas.microsoft.com/office/drawing/2014/main" id="{08AD3452-1B12-43E1-2477-4C221EF2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E4F30-0585-AB63-330D-F746558B38E0}"/>
              </a:ext>
            </a:extLst>
          </p:cNvPr>
          <p:cNvSpPr>
            <a:spLocks noGrp="1"/>
          </p:cNvSpPr>
          <p:nvPr>
            <p:ph type="sldNum" sz="quarter" idx="12"/>
          </p:nvPr>
        </p:nvSpPr>
        <p:spPr/>
        <p:txBody>
          <a:bodyPr/>
          <a:lstStyle/>
          <a:p>
            <a:fld id="{4D39E5BE-F302-A54C-AD91-33332C7E0E53}" type="slidenum">
              <a:rPr lang="en-US" smtClean="0"/>
              <a:t>‹#›</a:t>
            </a:fld>
            <a:endParaRPr lang="en-US"/>
          </a:p>
        </p:txBody>
      </p:sp>
    </p:spTree>
    <p:extLst>
      <p:ext uri="{BB962C8B-B14F-4D97-AF65-F5344CB8AC3E}">
        <p14:creationId xmlns:p14="http://schemas.microsoft.com/office/powerpoint/2010/main" val="344900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A7FF80-A101-157E-0B2D-2E8FC50E00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37D0B7-9A3E-35EA-0CBD-8761F6A1C7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DBC99-2E46-1B64-88AE-07DF1B24964A}"/>
              </a:ext>
            </a:extLst>
          </p:cNvPr>
          <p:cNvSpPr>
            <a:spLocks noGrp="1"/>
          </p:cNvSpPr>
          <p:nvPr>
            <p:ph type="dt" sz="half" idx="10"/>
          </p:nvPr>
        </p:nvSpPr>
        <p:spPr/>
        <p:txBody>
          <a:bodyPr/>
          <a:lstStyle/>
          <a:p>
            <a:fld id="{2D3DA317-18B8-924E-A694-75D319294DBB}" type="datetimeFigureOut">
              <a:rPr lang="en-US" smtClean="0"/>
              <a:t>12/3/23</a:t>
            </a:fld>
            <a:endParaRPr lang="en-US"/>
          </a:p>
        </p:txBody>
      </p:sp>
      <p:sp>
        <p:nvSpPr>
          <p:cNvPr id="5" name="Footer Placeholder 4">
            <a:extLst>
              <a:ext uri="{FF2B5EF4-FFF2-40B4-BE49-F238E27FC236}">
                <a16:creationId xmlns:a16="http://schemas.microsoft.com/office/drawing/2014/main" id="{CB320413-D24B-1E98-E5C7-D4A65D8A1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D5AB2-45BC-8013-6F99-8BF6B81AF255}"/>
              </a:ext>
            </a:extLst>
          </p:cNvPr>
          <p:cNvSpPr>
            <a:spLocks noGrp="1"/>
          </p:cNvSpPr>
          <p:nvPr>
            <p:ph type="sldNum" sz="quarter" idx="12"/>
          </p:nvPr>
        </p:nvSpPr>
        <p:spPr/>
        <p:txBody>
          <a:bodyPr/>
          <a:lstStyle/>
          <a:p>
            <a:fld id="{4D39E5BE-F302-A54C-AD91-33332C7E0E53}" type="slidenum">
              <a:rPr lang="en-US" smtClean="0"/>
              <a:t>‹#›</a:t>
            </a:fld>
            <a:endParaRPr lang="en-US"/>
          </a:p>
        </p:txBody>
      </p:sp>
    </p:spTree>
    <p:extLst>
      <p:ext uri="{BB962C8B-B14F-4D97-AF65-F5344CB8AC3E}">
        <p14:creationId xmlns:p14="http://schemas.microsoft.com/office/powerpoint/2010/main" val="34266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66D04-9766-B028-D137-D0DA14A2E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532E8F-5E70-617E-B55A-AB9A2E7A05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F1E9D-AD9C-1812-B568-99FCB57B54A8}"/>
              </a:ext>
            </a:extLst>
          </p:cNvPr>
          <p:cNvSpPr>
            <a:spLocks noGrp="1"/>
          </p:cNvSpPr>
          <p:nvPr>
            <p:ph type="dt" sz="half" idx="10"/>
          </p:nvPr>
        </p:nvSpPr>
        <p:spPr/>
        <p:txBody>
          <a:bodyPr/>
          <a:lstStyle/>
          <a:p>
            <a:fld id="{2D3DA317-18B8-924E-A694-75D319294DBB}" type="datetimeFigureOut">
              <a:rPr lang="en-US" smtClean="0"/>
              <a:t>12/3/23</a:t>
            </a:fld>
            <a:endParaRPr lang="en-US"/>
          </a:p>
        </p:txBody>
      </p:sp>
      <p:sp>
        <p:nvSpPr>
          <p:cNvPr id="5" name="Footer Placeholder 4">
            <a:extLst>
              <a:ext uri="{FF2B5EF4-FFF2-40B4-BE49-F238E27FC236}">
                <a16:creationId xmlns:a16="http://schemas.microsoft.com/office/drawing/2014/main" id="{D66466A3-75A7-00FA-E4F6-FD2B6606D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E046F-F429-7621-DCCF-90F0B6D351C4}"/>
              </a:ext>
            </a:extLst>
          </p:cNvPr>
          <p:cNvSpPr>
            <a:spLocks noGrp="1"/>
          </p:cNvSpPr>
          <p:nvPr>
            <p:ph type="sldNum" sz="quarter" idx="12"/>
          </p:nvPr>
        </p:nvSpPr>
        <p:spPr/>
        <p:txBody>
          <a:bodyPr/>
          <a:lstStyle/>
          <a:p>
            <a:fld id="{4D39E5BE-F302-A54C-AD91-33332C7E0E53}" type="slidenum">
              <a:rPr lang="en-US" smtClean="0"/>
              <a:t>‹#›</a:t>
            </a:fld>
            <a:endParaRPr lang="en-US"/>
          </a:p>
        </p:txBody>
      </p:sp>
    </p:spTree>
    <p:extLst>
      <p:ext uri="{BB962C8B-B14F-4D97-AF65-F5344CB8AC3E}">
        <p14:creationId xmlns:p14="http://schemas.microsoft.com/office/powerpoint/2010/main" val="202049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3411-E069-D1B8-9B9E-96CCAC0F4E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92CA12-6F8C-323D-6A19-C001576D8C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703AF-65B5-30A6-1B32-D544B35B916F}"/>
              </a:ext>
            </a:extLst>
          </p:cNvPr>
          <p:cNvSpPr>
            <a:spLocks noGrp="1"/>
          </p:cNvSpPr>
          <p:nvPr>
            <p:ph type="dt" sz="half" idx="10"/>
          </p:nvPr>
        </p:nvSpPr>
        <p:spPr/>
        <p:txBody>
          <a:bodyPr/>
          <a:lstStyle/>
          <a:p>
            <a:fld id="{2D3DA317-18B8-924E-A694-75D319294DBB}" type="datetimeFigureOut">
              <a:rPr lang="en-US" smtClean="0"/>
              <a:t>12/3/23</a:t>
            </a:fld>
            <a:endParaRPr lang="en-US"/>
          </a:p>
        </p:txBody>
      </p:sp>
      <p:sp>
        <p:nvSpPr>
          <p:cNvPr id="5" name="Footer Placeholder 4">
            <a:extLst>
              <a:ext uri="{FF2B5EF4-FFF2-40B4-BE49-F238E27FC236}">
                <a16:creationId xmlns:a16="http://schemas.microsoft.com/office/drawing/2014/main" id="{670C26CE-C4A9-010C-B1F3-C07894AFB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ADE16-7065-50D7-54F7-3EFE33195770}"/>
              </a:ext>
            </a:extLst>
          </p:cNvPr>
          <p:cNvSpPr>
            <a:spLocks noGrp="1"/>
          </p:cNvSpPr>
          <p:nvPr>
            <p:ph type="sldNum" sz="quarter" idx="12"/>
          </p:nvPr>
        </p:nvSpPr>
        <p:spPr/>
        <p:txBody>
          <a:bodyPr/>
          <a:lstStyle/>
          <a:p>
            <a:fld id="{4D39E5BE-F302-A54C-AD91-33332C7E0E53}" type="slidenum">
              <a:rPr lang="en-US" smtClean="0"/>
              <a:t>‹#›</a:t>
            </a:fld>
            <a:endParaRPr lang="en-US"/>
          </a:p>
        </p:txBody>
      </p:sp>
    </p:spTree>
    <p:extLst>
      <p:ext uri="{BB962C8B-B14F-4D97-AF65-F5344CB8AC3E}">
        <p14:creationId xmlns:p14="http://schemas.microsoft.com/office/powerpoint/2010/main" val="134625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3D47-70C8-4B1F-68D1-816FCD94D8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5B1DB2-1E20-EC8F-24AF-D16F2D3CA2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2B5C8E-B4CC-E7CB-0B94-CC2DDE3F8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FAA63B-7838-2860-765E-4FE205528818}"/>
              </a:ext>
            </a:extLst>
          </p:cNvPr>
          <p:cNvSpPr>
            <a:spLocks noGrp="1"/>
          </p:cNvSpPr>
          <p:nvPr>
            <p:ph type="dt" sz="half" idx="10"/>
          </p:nvPr>
        </p:nvSpPr>
        <p:spPr/>
        <p:txBody>
          <a:bodyPr/>
          <a:lstStyle/>
          <a:p>
            <a:fld id="{2D3DA317-18B8-924E-A694-75D319294DBB}" type="datetimeFigureOut">
              <a:rPr lang="en-US" smtClean="0"/>
              <a:t>12/3/23</a:t>
            </a:fld>
            <a:endParaRPr lang="en-US"/>
          </a:p>
        </p:txBody>
      </p:sp>
      <p:sp>
        <p:nvSpPr>
          <p:cNvPr id="6" name="Footer Placeholder 5">
            <a:extLst>
              <a:ext uri="{FF2B5EF4-FFF2-40B4-BE49-F238E27FC236}">
                <a16:creationId xmlns:a16="http://schemas.microsoft.com/office/drawing/2014/main" id="{B53BCA06-F78F-B470-8777-F7A33EDA4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95FC9-F988-6B7A-1ED9-643ADBB4A221}"/>
              </a:ext>
            </a:extLst>
          </p:cNvPr>
          <p:cNvSpPr>
            <a:spLocks noGrp="1"/>
          </p:cNvSpPr>
          <p:nvPr>
            <p:ph type="sldNum" sz="quarter" idx="12"/>
          </p:nvPr>
        </p:nvSpPr>
        <p:spPr/>
        <p:txBody>
          <a:bodyPr/>
          <a:lstStyle/>
          <a:p>
            <a:fld id="{4D39E5BE-F302-A54C-AD91-33332C7E0E53}" type="slidenum">
              <a:rPr lang="en-US" smtClean="0"/>
              <a:t>‹#›</a:t>
            </a:fld>
            <a:endParaRPr lang="en-US"/>
          </a:p>
        </p:txBody>
      </p:sp>
    </p:spTree>
    <p:extLst>
      <p:ext uri="{BB962C8B-B14F-4D97-AF65-F5344CB8AC3E}">
        <p14:creationId xmlns:p14="http://schemas.microsoft.com/office/powerpoint/2010/main" val="177291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04526-1A58-3BD7-0623-082C9B39C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F15765-4422-8E81-545B-F5E0468E9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50FF80-F7FD-A06A-66AD-52E47B9FAD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85B5C4-A967-DC99-01C2-31969D410F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A82D0F-6DC6-CB82-6A72-9D87AE1ADD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E14BA-BD75-7BE1-2A55-3C4D1FBB6A07}"/>
              </a:ext>
            </a:extLst>
          </p:cNvPr>
          <p:cNvSpPr>
            <a:spLocks noGrp="1"/>
          </p:cNvSpPr>
          <p:nvPr>
            <p:ph type="dt" sz="half" idx="10"/>
          </p:nvPr>
        </p:nvSpPr>
        <p:spPr/>
        <p:txBody>
          <a:bodyPr/>
          <a:lstStyle/>
          <a:p>
            <a:fld id="{2D3DA317-18B8-924E-A694-75D319294DBB}" type="datetimeFigureOut">
              <a:rPr lang="en-US" smtClean="0"/>
              <a:t>12/3/23</a:t>
            </a:fld>
            <a:endParaRPr lang="en-US"/>
          </a:p>
        </p:txBody>
      </p:sp>
      <p:sp>
        <p:nvSpPr>
          <p:cNvPr id="8" name="Footer Placeholder 7">
            <a:extLst>
              <a:ext uri="{FF2B5EF4-FFF2-40B4-BE49-F238E27FC236}">
                <a16:creationId xmlns:a16="http://schemas.microsoft.com/office/drawing/2014/main" id="{BDD23603-1857-AEC1-D6A1-6D1EFF0E9A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F00BF4-E8A8-A501-0D38-128FAE7345E8}"/>
              </a:ext>
            </a:extLst>
          </p:cNvPr>
          <p:cNvSpPr>
            <a:spLocks noGrp="1"/>
          </p:cNvSpPr>
          <p:nvPr>
            <p:ph type="sldNum" sz="quarter" idx="12"/>
          </p:nvPr>
        </p:nvSpPr>
        <p:spPr/>
        <p:txBody>
          <a:bodyPr/>
          <a:lstStyle/>
          <a:p>
            <a:fld id="{4D39E5BE-F302-A54C-AD91-33332C7E0E53}" type="slidenum">
              <a:rPr lang="en-US" smtClean="0"/>
              <a:t>‹#›</a:t>
            </a:fld>
            <a:endParaRPr lang="en-US"/>
          </a:p>
        </p:txBody>
      </p:sp>
    </p:spTree>
    <p:extLst>
      <p:ext uri="{BB962C8B-B14F-4D97-AF65-F5344CB8AC3E}">
        <p14:creationId xmlns:p14="http://schemas.microsoft.com/office/powerpoint/2010/main" val="56238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48B7-4FA7-07D8-060E-BCAADD2B09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C4BCBF-CFB5-BE85-4657-85863A293512}"/>
              </a:ext>
            </a:extLst>
          </p:cNvPr>
          <p:cNvSpPr>
            <a:spLocks noGrp="1"/>
          </p:cNvSpPr>
          <p:nvPr>
            <p:ph type="dt" sz="half" idx="10"/>
          </p:nvPr>
        </p:nvSpPr>
        <p:spPr/>
        <p:txBody>
          <a:bodyPr/>
          <a:lstStyle/>
          <a:p>
            <a:fld id="{2D3DA317-18B8-924E-A694-75D319294DBB}" type="datetimeFigureOut">
              <a:rPr lang="en-US" smtClean="0"/>
              <a:t>12/3/23</a:t>
            </a:fld>
            <a:endParaRPr lang="en-US"/>
          </a:p>
        </p:txBody>
      </p:sp>
      <p:sp>
        <p:nvSpPr>
          <p:cNvPr id="4" name="Footer Placeholder 3">
            <a:extLst>
              <a:ext uri="{FF2B5EF4-FFF2-40B4-BE49-F238E27FC236}">
                <a16:creationId xmlns:a16="http://schemas.microsoft.com/office/drawing/2014/main" id="{863FEA92-2D8F-5026-C6F4-6856AA5020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AEC91A-6889-E302-187C-3283E009E8B3}"/>
              </a:ext>
            </a:extLst>
          </p:cNvPr>
          <p:cNvSpPr>
            <a:spLocks noGrp="1"/>
          </p:cNvSpPr>
          <p:nvPr>
            <p:ph type="sldNum" sz="quarter" idx="12"/>
          </p:nvPr>
        </p:nvSpPr>
        <p:spPr/>
        <p:txBody>
          <a:bodyPr/>
          <a:lstStyle/>
          <a:p>
            <a:fld id="{4D39E5BE-F302-A54C-AD91-33332C7E0E53}" type="slidenum">
              <a:rPr lang="en-US" smtClean="0"/>
              <a:t>‹#›</a:t>
            </a:fld>
            <a:endParaRPr lang="en-US"/>
          </a:p>
        </p:txBody>
      </p:sp>
    </p:spTree>
    <p:extLst>
      <p:ext uri="{BB962C8B-B14F-4D97-AF65-F5344CB8AC3E}">
        <p14:creationId xmlns:p14="http://schemas.microsoft.com/office/powerpoint/2010/main" val="10541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3C6DAF-CD41-E326-F7BB-9E7C46243942}"/>
              </a:ext>
            </a:extLst>
          </p:cNvPr>
          <p:cNvSpPr>
            <a:spLocks noGrp="1"/>
          </p:cNvSpPr>
          <p:nvPr>
            <p:ph type="dt" sz="half" idx="10"/>
          </p:nvPr>
        </p:nvSpPr>
        <p:spPr/>
        <p:txBody>
          <a:bodyPr/>
          <a:lstStyle/>
          <a:p>
            <a:fld id="{2D3DA317-18B8-924E-A694-75D319294DBB}" type="datetimeFigureOut">
              <a:rPr lang="en-US" smtClean="0"/>
              <a:t>12/3/23</a:t>
            </a:fld>
            <a:endParaRPr lang="en-US"/>
          </a:p>
        </p:txBody>
      </p:sp>
      <p:sp>
        <p:nvSpPr>
          <p:cNvPr id="3" name="Footer Placeholder 2">
            <a:extLst>
              <a:ext uri="{FF2B5EF4-FFF2-40B4-BE49-F238E27FC236}">
                <a16:creationId xmlns:a16="http://schemas.microsoft.com/office/drawing/2014/main" id="{B640F9F5-CC25-5E22-D895-8C80003831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00D16D-7714-AAB1-B09B-F29A75B5F8D0}"/>
              </a:ext>
            </a:extLst>
          </p:cNvPr>
          <p:cNvSpPr>
            <a:spLocks noGrp="1"/>
          </p:cNvSpPr>
          <p:nvPr>
            <p:ph type="sldNum" sz="quarter" idx="12"/>
          </p:nvPr>
        </p:nvSpPr>
        <p:spPr/>
        <p:txBody>
          <a:bodyPr/>
          <a:lstStyle/>
          <a:p>
            <a:fld id="{4D39E5BE-F302-A54C-AD91-33332C7E0E53}" type="slidenum">
              <a:rPr lang="en-US" smtClean="0"/>
              <a:t>‹#›</a:t>
            </a:fld>
            <a:endParaRPr lang="en-US"/>
          </a:p>
        </p:txBody>
      </p:sp>
    </p:spTree>
    <p:extLst>
      <p:ext uri="{BB962C8B-B14F-4D97-AF65-F5344CB8AC3E}">
        <p14:creationId xmlns:p14="http://schemas.microsoft.com/office/powerpoint/2010/main" val="252088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16CA-4BE7-014A-6075-A8696CC33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D6BDB8-93FB-7AD0-89C3-60E602AAF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EE235A-EE37-E54C-B215-7CA079120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C5802-22C0-CD38-5074-25E39BDD2A33}"/>
              </a:ext>
            </a:extLst>
          </p:cNvPr>
          <p:cNvSpPr>
            <a:spLocks noGrp="1"/>
          </p:cNvSpPr>
          <p:nvPr>
            <p:ph type="dt" sz="half" idx="10"/>
          </p:nvPr>
        </p:nvSpPr>
        <p:spPr/>
        <p:txBody>
          <a:bodyPr/>
          <a:lstStyle/>
          <a:p>
            <a:fld id="{2D3DA317-18B8-924E-A694-75D319294DBB}" type="datetimeFigureOut">
              <a:rPr lang="en-US" smtClean="0"/>
              <a:t>12/3/23</a:t>
            </a:fld>
            <a:endParaRPr lang="en-US"/>
          </a:p>
        </p:txBody>
      </p:sp>
      <p:sp>
        <p:nvSpPr>
          <p:cNvPr id="6" name="Footer Placeholder 5">
            <a:extLst>
              <a:ext uri="{FF2B5EF4-FFF2-40B4-BE49-F238E27FC236}">
                <a16:creationId xmlns:a16="http://schemas.microsoft.com/office/drawing/2014/main" id="{52A53CBF-E567-CC66-EACD-5FE582D77F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AE7D4-37F2-87EF-07A8-689F57246C4E}"/>
              </a:ext>
            </a:extLst>
          </p:cNvPr>
          <p:cNvSpPr>
            <a:spLocks noGrp="1"/>
          </p:cNvSpPr>
          <p:nvPr>
            <p:ph type="sldNum" sz="quarter" idx="12"/>
          </p:nvPr>
        </p:nvSpPr>
        <p:spPr/>
        <p:txBody>
          <a:bodyPr/>
          <a:lstStyle/>
          <a:p>
            <a:fld id="{4D39E5BE-F302-A54C-AD91-33332C7E0E53}" type="slidenum">
              <a:rPr lang="en-US" smtClean="0"/>
              <a:t>‹#›</a:t>
            </a:fld>
            <a:endParaRPr lang="en-US"/>
          </a:p>
        </p:txBody>
      </p:sp>
    </p:spTree>
    <p:extLst>
      <p:ext uri="{BB962C8B-B14F-4D97-AF65-F5344CB8AC3E}">
        <p14:creationId xmlns:p14="http://schemas.microsoft.com/office/powerpoint/2010/main" val="265573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0001-2E55-4A12-BCBA-4D6357BC4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140516-ACDF-CCDB-5502-4214C41B80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83F13-8302-01DA-CBF7-EC07355AD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8645E6-7D66-7724-ABA3-0E51D219C226}"/>
              </a:ext>
            </a:extLst>
          </p:cNvPr>
          <p:cNvSpPr>
            <a:spLocks noGrp="1"/>
          </p:cNvSpPr>
          <p:nvPr>
            <p:ph type="dt" sz="half" idx="10"/>
          </p:nvPr>
        </p:nvSpPr>
        <p:spPr/>
        <p:txBody>
          <a:bodyPr/>
          <a:lstStyle/>
          <a:p>
            <a:fld id="{2D3DA317-18B8-924E-A694-75D319294DBB}" type="datetimeFigureOut">
              <a:rPr lang="en-US" smtClean="0"/>
              <a:t>12/3/23</a:t>
            </a:fld>
            <a:endParaRPr lang="en-US"/>
          </a:p>
        </p:txBody>
      </p:sp>
      <p:sp>
        <p:nvSpPr>
          <p:cNvPr id="6" name="Footer Placeholder 5">
            <a:extLst>
              <a:ext uri="{FF2B5EF4-FFF2-40B4-BE49-F238E27FC236}">
                <a16:creationId xmlns:a16="http://schemas.microsoft.com/office/drawing/2014/main" id="{F2FC4068-423C-7E86-0F58-C851C613C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77B0A-BC14-F9D6-9A27-483486E52793}"/>
              </a:ext>
            </a:extLst>
          </p:cNvPr>
          <p:cNvSpPr>
            <a:spLocks noGrp="1"/>
          </p:cNvSpPr>
          <p:nvPr>
            <p:ph type="sldNum" sz="quarter" idx="12"/>
          </p:nvPr>
        </p:nvSpPr>
        <p:spPr/>
        <p:txBody>
          <a:bodyPr/>
          <a:lstStyle/>
          <a:p>
            <a:fld id="{4D39E5BE-F302-A54C-AD91-33332C7E0E53}" type="slidenum">
              <a:rPr lang="en-US" smtClean="0"/>
              <a:t>‹#›</a:t>
            </a:fld>
            <a:endParaRPr lang="en-US"/>
          </a:p>
        </p:txBody>
      </p:sp>
    </p:spTree>
    <p:extLst>
      <p:ext uri="{BB962C8B-B14F-4D97-AF65-F5344CB8AC3E}">
        <p14:creationId xmlns:p14="http://schemas.microsoft.com/office/powerpoint/2010/main" val="52412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C91109-7B10-F3F5-17D6-586659DC2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7FE8D9-2A87-B89A-E91F-BAED586C05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5B929-BFCE-50EF-A6DF-CBB4A6DBE9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DA317-18B8-924E-A694-75D319294DBB}" type="datetimeFigureOut">
              <a:rPr lang="en-US" smtClean="0"/>
              <a:t>12/3/23</a:t>
            </a:fld>
            <a:endParaRPr lang="en-US"/>
          </a:p>
        </p:txBody>
      </p:sp>
      <p:sp>
        <p:nvSpPr>
          <p:cNvPr id="5" name="Footer Placeholder 4">
            <a:extLst>
              <a:ext uri="{FF2B5EF4-FFF2-40B4-BE49-F238E27FC236}">
                <a16:creationId xmlns:a16="http://schemas.microsoft.com/office/drawing/2014/main" id="{8266F3CD-12CC-C513-E903-264A3A8F44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DC79F7-3F98-521F-D47C-79E0BC4C1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9E5BE-F302-A54C-AD91-33332C7E0E53}" type="slidenum">
              <a:rPr lang="en-US" smtClean="0"/>
              <a:t>‹#›</a:t>
            </a:fld>
            <a:endParaRPr lang="en-US"/>
          </a:p>
        </p:txBody>
      </p:sp>
    </p:spTree>
    <p:extLst>
      <p:ext uri="{BB962C8B-B14F-4D97-AF65-F5344CB8AC3E}">
        <p14:creationId xmlns:p14="http://schemas.microsoft.com/office/powerpoint/2010/main" val="1308497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github.com/Beforerr/ids_finde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video" Target="https://www.youtube.com/embed/3anJN9tkqlM?feature=oembed" TargetMode="External"/><Relationship Id="rId1" Type="http://schemas.openxmlformats.org/officeDocument/2006/relationships/video" Target="https://www.youtube.com/embed/sYp5p2oL51g?feature=oembed" TargetMode="Externa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6.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79C2-0029-5EAB-5110-17ACFFD10DF8}"/>
              </a:ext>
            </a:extLst>
          </p:cNvPr>
          <p:cNvSpPr>
            <a:spLocks noGrp="1"/>
          </p:cNvSpPr>
          <p:nvPr>
            <p:ph type="ctrTitle"/>
          </p:nvPr>
        </p:nvSpPr>
        <p:spPr/>
        <p:txBody>
          <a:bodyPr/>
          <a:lstStyle/>
          <a:p>
            <a:r>
              <a:rPr lang="en-US" dirty="0"/>
              <a:t>Solar wind discontinuities beyond 1AU</a:t>
            </a:r>
          </a:p>
        </p:txBody>
      </p:sp>
      <p:sp>
        <p:nvSpPr>
          <p:cNvPr id="3" name="Subtitle 2">
            <a:extLst>
              <a:ext uri="{FF2B5EF4-FFF2-40B4-BE49-F238E27FC236}">
                <a16:creationId xmlns:a16="http://schemas.microsoft.com/office/drawing/2014/main" id="{638C8D1B-327E-5C3C-36C6-C7ABFAB9A4DB}"/>
              </a:ext>
            </a:extLst>
          </p:cNvPr>
          <p:cNvSpPr>
            <a:spLocks noGrp="1"/>
          </p:cNvSpPr>
          <p:nvPr>
            <p:ph type="subTitle" idx="1"/>
          </p:nvPr>
        </p:nvSpPr>
        <p:spPr>
          <a:xfrm>
            <a:off x="1524000" y="4747792"/>
            <a:ext cx="9144000" cy="1655762"/>
          </a:xfrm>
        </p:spPr>
        <p:txBody>
          <a:bodyPr>
            <a:normAutofit/>
          </a:bodyPr>
          <a:lstStyle/>
          <a:p>
            <a:r>
              <a:rPr lang="en-US" dirty="0"/>
              <a:t>Zijin Zhang, Anton </a:t>
            </a:r>
            <a:r>
              <a:rPr lang="en-US" dirty="0" err="1"/>
              <a:t>Artemyev</a:t>
            </a:r>
            <a:r>
              <a:rPr lang="en-US" dirty="0"/>
              <a:t>, Vassilis Angelopoulos, Shi Chen </a:t>
            </a:r>
          </a:p>
          <a:p>
            <a:endParaRPr lang="en-US" dirty="0"/>
          </a:p>
          <a:p>
            <a:r>
              <a:rPr lang="en-US" sz="2000" dirty="0"/>
              <a:t>Thank </a:t>
            </a:r>
            <a:r>
              <a:rPr lang="en-US" sz="2000" dirty="0" err="1"/>
              <a:t>Xiaofei</a:t>
            </a:r>
            <a:r>
              <a:rPr lang="en-US" sz="2000" dirty="0"/>
              <a:t> Shi, </a:t>
            </a:r>
            <a:r>
              <a:rPr lang="en-US" sz="2000" b="0" i="0" dirty="0">
                <a:solidFill>
                  <a:srgbClr val="202124"/>
                </a:solidFill>
                <a:effectLst/>
                <a:latin typeface="Google Sans"/>
              </a:rPr>
              <a:t>Sergey </a:t>
            </a:r>
            <a:r>
              <a:rPr lang="en-US" sz="2000" b="0" i="0" dirty="0" err="1">
                <a:solidFill>
                  <a:srgbClr val="202124"/>
                </a:solidFill>
                <a:effectLst/>
                <a:latin typeface="Google Sans"/>
              </a:rPr>
              <a:t>Kamaletdinov</a:t>
            </a:r>
            <a:r>
              <a:rPr lang="en-US" sz="2000" b="0" i="0" dirty="0">
                <a:solidFill>
                  <a:srgbClr val="202124"/>
                </a:solidFill>
                <a:effectLst/>
                <a:latin typeface="Google Sans"/>
              </a:rPr>
              <a:t>, </a:t>
            </a:r>
            <a:r>
              <a:rPr lang="en-US" sz="2000" dirty="0" err="1"/>
              <a:t>Zesen</a:t>
            </a:r>
            <a:r>
              <a:rPr lang="en-US" sz="2000" dirty="0"/>
              <a:t> Huang for discussion</a:t>
            </a:r>
          </a:p>
          <a:p>
            <a:endParaRPr lang="en-US" dirty="0"/>
          </a:p>
        </p:txBody>
      </p:sp>
    </p:spTree>
    <p:extLst>
      <p:ext uri="{BB962C8B-B14F-4D97-AF65-F5344CB8AC3E}">
        <p14:creationId xmlns:p14="http://schemas.microsoft.com/office/powerpoint/2010/main" val="1805478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B601-84EF-19C3-5EF3-9D93DFE3363D}"/>
              </a:ext>
            </a:extLst>
          </p:cNvPr>
          <p:cNvSpPr>
            <a:spLocks noGrp="1"/>
          </p:cNvSpPr>
          <p:nvPr>
            <p:ph type="title"/>
          </p:nvPr>
        </p:nvSpPr>
        <p:spPr>
          <a:xfrm>
            <a:off x="0" y="0"/>
            <a:ext cx="10515600" cy="1325563"/>
          </a:xfrm>
        </p:spPr>
        <p:txBody>
          <a:bodyPr/>
          <a:lstStyle/>
          <a:p>
            <a:r>
              <a:rPr lang="en-US" dirty="0"/>
              <a:t>Examples of solar wind discontinuities (SWD)</a:t>
            </a:r>
          </a:p>
        </p:txBody>
      </p:sp>
      <p:sp>
        <p:nvSpPr>
          <p:cNvPr id="5" name="TextBox 4">
            <a:extLst>
              <a:ext uri="{FF2B5EF4-FFF2-40B4-BE49-F238E27FC236}">
                <a16:creationId xmlns:a16="http://schemas.microsoft.com/office/drawing/2014/main" id="{2AB8B615-B542-D5C3-D4AC-209F5F3A59FB}"/>
              </a:ext>
            </a:extLst>
          </p:cNvPr>
          <p:cNvSpPr txBox="1"/>
          <p:nvPr/>
        </p:nvSpPr>
        <p:spPr>
          <a:xfrm>
            <a:off x="10452911" y="2033429"/>
            <a:ext cx="1801775" cy="523220"/>
          </a:xfrm>
          <a:prstGeom prst="rect">
            <a:avLst/>
          </a:prstGeom>
          <a:noFill/>
        </p:spPr>
        <p:txBody>
          <a:bodyPr wrap="none" rtlCol="0">
            <a:spAutoFit/>
          </a:bodyPr>
          <a:lstStyle/>
          <a:p>
            <a:r>
              <a:rPr lang="en-US" sz="2800" dirty="0"/>
              <a:t>ARTEMIS-B</a:t>
            </a:r>
          </a:p>
        </p:txBody>
      </p:sp>
      <p:sp>
        <p:nvSpPr>
          <p:cNvPr id="6" name="TextBox 5">
            <a:extLst>
              <a:ext uri="{FF2B5EF4-FFF2-40B4-BE49-F238E27FC236}">
                <a16:creationId xmlns:a16="http://schemas.microsoft.com/office/drawing/2014/main" id="{A8998347-D667-7132-5711-43EB5CA11811}"/>
              </a:ext>
            </a:extLst>
          </p:cNvPr>
          <p:cNvSpPr txBox="1"/>
          <p:nvPr/>
        </p:nvSpPr>
        <p:spPr>
          <a:xfrm>
            <a:off x="11000177" y="4899102"/>
            <a:ext cx="881973" cy="461665"/>
          </a:xfrm>
          <a:prstGeom prst="rect">
            <a:avLst/>
          </a:prstGeom>
          <a:noFill/>
        </p:spPr>
        <p:txBody>
          <a:bodyPr wrap="none" rtlCol="0">
            <a:spAutoFit/>
          </a:bodyPr>
          <a:lstStyle/>
          <a:p>
            <a:r>
              <a:rPr lang="en-US" sz="2400" dirty="0"/>
              <a:t>JUNO</a:t>
            </a:r>
          </a:p>
        </p:txBody>
      </p:sp>
      <p:pic>
        <p:nvPicPr>
          <p:cNvPr id="8" name="Content Placeholder 7">
            <a:extLst>
              <a:ext uri="{FF2B5EF4-FFF2-40B4-BE49-F238E27FC236}">
                <a16:creationId xmlns:a16="http://schemas.microsoft.com/office/drawing/2014/main" id="{BE517596-E1E2-1D03-2011-1D37A70BDAF0}"/>
              </a:ext>
            </a:extLst>
          </p:cNvPr>
          <p:cNvPicPr>
            <a:picLocks noGrp="1" noChangeAspect="1"/>
          </p:cNvPicPr>
          <p:nvPr>
            <p:ph idx="1"/>
          </p:nvPr>
        </p:nvPicPr>
        <p:blipFill>
          <a:blip r:embed="rId2"/>
          <a:stretch>
            <a:fillRect/>
          </a:stretch>
        </p:blipFill>
        <p:spPr>
          <a:xfrm>
            <a:off x="0" y="896559"/>
            <a:ext cx="10515600" cy="3013510"/>
          </a:xfrm>
          <a:prstGeom prst="rect">
            <a:avLst/>
          </a:prstGeom>
        </p:spPr>
      </p:pic>
      <p:pic>
        <p:nvPicPr>
          <p:cNvPr id="10" name="Picture 9">
            <a:extLst>
              <a:ext uri="{FF2B5EF4-FFF2-40B4-BE49-F238E27FC236}">
                <a16:creationId xmlns:a16="http://schemas.microsoft.com/office/drawing/2014/main" id="{76AA2D91-442B-801C-34B0-A3C9BB6DC7E2}"/>
              </a:ext>
            </a:extLst>
          </p:cNvPr>
          <p:cNvPicPr>
            <a:picLocks/>
          </p:cNvPicPr>
          <p:nvPr/>
        </p:nvPicPr>
        <p:blipFill>
          <a:blip r:embed="rId3"/>
          <a:stretch>
            <a:fillRect/>
          </a:stretch>
        </p:blipFill>
        <p:spPr>
          <a:xfrm>
            <a:off x="0" y="3877942"/>
            <a:ext cx="10515600" cy="3017520"/>
          </a:xfrm>
          <a:prstGeom prst="rect">
            <a:avLst/>
          </a:prstGeom>
        </p:spPr>
      </p:pic>
    </p:spTree>
    <p:extLst>
      <p:ext uri="{BB962C8B-B14F-4D97-AF65-F5344CB8AC3E}">
        <p14:creationId xmlns:p14="http://schemas.microsoft.com/office/powerpoint/2010/main" val="152191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204A1C1B-1E4B-D0AC-C2E1-C3017E189AA5}"/>
              </a:ext>
            </a:extLst>
          </p:cNvPr>
          <p:cNvPicPr>
            <a:picLocks noGrp="1" noChangeAspect="1"/>
          </p:cNvPicPr>
          <p:nvPr>
            <p:ph idx="1"/>
          </p:nvPr>
        </p:nvPicPr>
        <p:blipFill>
          <a:blip r:embed="rId3"/>
          <a:stretch>
            <a:fillRect/>
          </a:stretch>
        </p:blipFill>
        <p:spPr>
          <a:xfrm>
            <a:off x="12668480" y="3191154"/>
            <a:ext cx="7934975" cy="3666846"/>
          </a:xfrm>
          <a:prstGeom prst="rect">
            <a:avLst/>
          </a:prstGeom>
        </p:spPr>
      </p:pic>
      <p:pic>
        <p:nvPicPr>
          <p:cNvPr id="17" name="Picture 16">
            <a:extLst>
              <a:ext uri="{FF2B5EF4-FFF2-40B4-BE49-F238E27FC236}">
                <a16:creationId xmlns:a16="http://schemas.microsoft.com/office/drawing/2014/main" id="{7F6CDDE7-0975-0D65-5195-0A3931B43003}"/>
              </a:ext>
            </a:extLst>
          </p:cNvPr>
          <p:cNvPicPr>
            <a:picLocks noChangeAspect="1"/>
          </p:cNvPicPr>
          <p:nvPr/>
        </p:nvPicPr>
        <p:blipFill>
          <a:blip r:embed="rId4"/>
          <a:stretch>
            <a:fillRect/>
          </a:stretch>
        </p:blipFill>
        <p:spPr>
          <a:xfrm>
            <a:off x="4207625" y="1576919"/>
            <a:ext cx="7772400" cy="1689652"/>
          </a:xfrm>
          <a:prstGeom prst="rect">
            <a:avLst/>
          </a:prstGeom>
        </p:spPr>
      </p:pic>
      <p:pic>
        <p:nvPicPr>
          <p:cNvPr id="18" name="Picture 17">
            <a:extLst>
              <a:ext uri="{FF2B5EF4-FFF2-40B4-BE49-F238E27FC236}">
                <a16:creationId xmlns:a16="http://schemas.microsoft.com/office/drawing/2014/main" id="{412E5452-5474-D548-4C97-8CF1DBBBB9C4}"/>
              </a:ext>
            </a:extLst>
          </p:cNvPr>
          <p:cNvPicPr>
            <a:picLocks noChangeAspect="1"/>
          </p:cNvPicPr>
          <p:nvPr/>
        </p:nvPicPr>
        <p:blipFill>
          <a:blip r:embed="rId5"/>
          <a:stretch>
            <a:fillRect/>
          </a:stretch>
        </p:blipFill>
        <p:spPr>
          <a:xfrm>
            <a:off x="211975" y="2284931"/>
            <a:ext cx="4045050" cy="3316941"/>
          </a:xfrm>
          <a:prstGeom prst="rect">
            <a:avLst/>
          </a:prstGeom>
        </p:spPr>
      </p:pic>
      <p:sp>
        <p:nvSpPr>
          <p:cNvPr id="19" name="TextBox 18">
            <a:extLst>
              <a:ext uri="{FF2B5EF4-FFF2-40B4-BE49-F238E27FC236}">
                <a16:creationId xmlns:a16="http://schemas.microsoft.com/office/drawing/2014/main" id="{7F8E31A4-7309-B68F-4977-2EEE38CA6275}"/>
              </a:ext>
            </a:extLst>
          </p:cNvPr>
          <p:cNvSpPr txBox="1"/>
          <p:nvPr/>
        </p:nvSpPr>
        <p:spPr>
          <a:xfrm>
            <a:off x="1573101" y="6207582"/>
            <a:ext cx="1322798" cy="461665"/>
          </a:xfrm>
          <a:prstGeom prst="rect">
            <a:avLst/>
          </a:prstGeom>
          <a:noFill/>
        </p:spPr>
        <p:txBody>
          <a:bodyPr wrap="none" rtlCol="0">
            <a:spAutoFit/>
          </a:bodyPr>
          <a:lstStyle/>
          <a:p>
            <a:r>
              <a:rPr lang="en-US" sz="2400" b="1" i="1" dirty="0"/>
              <a:t>Liu</a:t>
            </a:r>
            <a:r>
              <a:rPr lang="en-US" altLang="zh-CN" sz="2400" b="1" i="1" dirty="0"/>
              <a:t>,</a:t>
            </a:r>
            <a:r>
              <a:rPr lang="zh-CN" altLang="en-US" sz="2400" b="1" i="1" dirty="0"/>
              <a:t> </a:t>
            </a:r>
            <a:r>
              <a:rPr lang="en-US" altLang="zh-CN" sz="2400" b="1" i="1" dirty="0"/>
              <a:t>2022</a:t>
            </a:r>
            <a:endParaRPr lang="en-US" sz="2400" b="1" i="1" dirty="0"/>
          </a:p>
        </p:txBody>
      </p:sp>
      <p:sp>
        <p:nvSpPr>
          <p:cNvPr id="21" name="Title 1">
            <a:extLst>
              <a:ext uri="{FF2B5EF4-FFF2-40B4-BE49-F238E27FC236}">
                <a16:creationId xmlns:a16="http://schemas.microsoft.com/office/drawing/2014/main" id="{93DD7DB6-7411-F570-AF00-CD21A62CD02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a:t>
            </a:r>
            <a:r>
              <a:rPr lang="zh-CN" altLang="en-US" dirty="0"/>
              <a:t> </a:t>
            </a:r>
            <a:r>
              <a:rPr lang="en-US" altLang="zh-CN" dirty="0"/>
              <a:t>(Identification/Detection)</a:t>
            </a:r>
            <a:endParaRPr lang="en-US" dirty="0"/>
          </a:p>
        </p:txBody>
      </p:sp>
      <p:pic>
        <p:nvPicPr>
          <p:cNvPr id="2" name="Content Placeholder 7">
            <a:extLst>
              <a:ext uri="{FF2B5EF4-FFF2-40B4-BE49-F238E27FC236}">
                <a16:creationId xmlns:a16="http://schemas.microsoft.com/office/drawing/2014/main" id="{8D09289A-AE1A-B6AD-993D-FDA12269C242}"/>
              </a:ext>
            </a:extLst>
          </p:cNvPr>
          <p:cNvPicPr>
            <a:picLocks noChangeAspect="1"/>
          </p:cNvPicPr>
          <p:nvPr/>
        </p:nvPicPr>
        <p:blipFill>
          <a:blip r:embed="rId6"/>
          <a:stretch>
            <a:fillRect/>
          </a:stretch>
        </p:blipFill>
        <p:spPr>
          <a:xfrm>
            <a:off x="4419600" y="3267640"/>
            <a:ext cx="7772400" cy="3590360"/>
          </a:xfrm>
          <a:prstGeom prst="rect">
            <a:avLst/>
          </a:prstGeom>
        </p:spPr>
      </p:pic>
    </p:spTree>
    <p:extLst>
      <p:ext uri="{BB962C8B-B14F-4D97-AF65-F5344CB8AC3E}">
        <p14:creationId xmlns:p14="http://schemas.microsoft.com/office/powerpoint/2010/main" val="328734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204A1C1B-1E4B-D0AC-C2E1-C3017E189AA5}"/>
              </a:ext>
            </a:extLst>
          </p:cNvPr>
          <p:cNvPicPr>
            <a:picLocks noGrp="1" noChangeAspect="1"/>
          </p:cNvPicPr>
          <p:nvPr>
            <p:ph idx="1"/>
          </p:nvPr>
        </p:nvPicPr>
        <p:blipFill>
          <a:blip r:embed="rId3"/>
          <a:stretch>
            <a:fillRect/>
          </a:stretch>
        </p:blipFill>
        <p:spPr>
          <a:xfrm>
            <a:off x="-9721010" y="1195864"/>
            <a:ext cx="9664915" cy="4466272"/>
          </a:xfrm>
          <a:prstGeom prst="rect">
            <a:avLst/>
          </a:prstGeom>
        </p:spPr>
      </p:pic>
      <p:sp>
        <p:nvSpPr>
          <p:cNvPr id="21" name="Title 1">
            <a:extLst>
              <a:ext uri="{FF2B5EF4-FFF2-40B4-BE49-F238E27FC236}">
                <a16:creationId xmlns:a16="http://schemas.microsoft.com/office/drawing/2014/main" id="{93DD7DB6-7411-F570-AF00-CD21A62CD02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ID parameters (MVA features extraction)</a:t>
            </a:r>
          </a:p>
        </p:txBody>
      </p:sp>
      <p:pic>
        <p:nvPicPr>
          <p:cNvPr id="8" name="Picture 7">
            <a:extLst>
              <a:ext uri="{FF2B5EF4-FFF2-40B4-BE49-F238E27FC236}">
                <a16:creationId xmlns:a16="http://schemas.microsoft.com/office/drawing/2014/main" id="{C3A3BE83-11CB-9848-2A8B-B8CAD21FC882}"/>
              </a:ext>
            </a:extLst>
          </p:cNvPr>
          <p:cNvPicPr>
            <a:picLocks noChangeAspect="1"/>
          </p:cNvPicPr>
          <p:nvPr/>
        </p:nvPicPr>
        <p:blipFill>
          <a:blip r:embed="rId4"/>
          <a:stretch>
            <a:fillRect/>
          </a:stretch>
        </p:blipFill>
        <p:spPr>
          <a:xfrm>
            <a:off x="13966371" y="1934101"/>
            <a:ext cx="7772400" cy="3081077"/>
          </a:xfrm>
          <a:prstGeom prst="rect">
            <a:avLst/>
          </a:prstGeom>
        </p:spPr>
      </p:pic>
      <p:pic>
        <p:nvPicPr>
          <p:cNvPr id="10" name="Picture 9">
            <a:extLst>
              <a:ext uri="{FF2B5EF4-FFF2-40B4-BE49-F238E27FC236}">
                <a16:creationId xmlns:a16="http://schemas.microsoft.com/office/drawing/2014/main" id="{94F5D6FA-167B-8190-A785-08AE957F3A4E}"/>
              </a:ext>
            </a:extLst>
          </p:cNvPr>
          <p:cNvPicPr>
            <a:picLocks noChangeAspect="1"/>
          </p:cNvPicPr>
          <p:nvPr/>
        </p:nvPicPr>
        <p:blipFill>
          <a:blip r:embed="rId5"/>
          <a:stretch>
            <a:fillRect/>
          </a:stretch>
        </p:blipFill>
        <p:spPr>
          <a:xfrm>
            <a:off x="0" y="1612409"/>
            <a:ext cx="10648583" cy="4221232"/>
          </a:xfrm>
          <a:prstGeom prst="rect">
            <a:avLst/>
          </a:prstGeom>
        </p:spPr>
      </p:pic>
      <p:sp>
        <p:nvSpPr>
          <p:cNvPr id="2" name="TextBox 1">
            <a:extLst>
              <a:ext uri="{FF2B5EF4-FFF2-40B4-BE49-F238E27FC236}">
                <a16:creationId xmlns:a16="http://schemas.microsoft.com/office/drawing/2014/main" id="{1C1F7434-1BF8-C8A3-8A1C-79FE6DED7E78}"/>
              </a:ext>
            </a:extLst>
          </p:cNvPr>
          <p:cNvSpPr txBox="1"/>
          <p:nvPr/>
        </p:nvSpPr>
        <p:spPr>
          <a:xfrm>
            <a:off x="2770151" y="6119277"/>
            <a:ext cx="1278363" cy="461665"/>
          </a:xfrm>
          <a:prstGeom prst="rect">
            <a:avLst/>
          </a:prstGeom>
          <a:noFill/>
        </p:spPr>
        <p:txBody>
          <a:bodyPr wrap="none" rtlCol="0">
            <a:spAutoFit/>
          </a:bodyPr>
          <a:lstStyle/>
          <a:p>
            <a:r>
              <a:rPr lang="en-US" sz="2400" dirty="0"/>
              <a:t>Duration</a:t>
            </a:r>
          </a:p>
        </p:txBody>
      </p:sp>
      <p:cxnSp>
        <p:nvCxnSpPr>
          <p:cNvPr id="6" name="Straight Connector 5">
            <a:extLst>
              <a:ext uri="{FF2B5EF4-FFF2-40B4-BE49-F238E27FC236}">
                <a16:creationId xmlns:a16="http://schemas.microsoft.com/office/drawing/2014/main" id="{78021EFD-D557-4302-0085-AFBD1A39B522}"/>
              </a:ext>
            </a:extLst>
          </p:cNvPr>
          <p:cNvCxnSpPr>
            <a:cxnSpLocks/>
          </p:cNvCxnSpPr>
          <p:nvPr/>
        </p:nvCxnSpPr>
        <p:spPr>
          <a:xfrm flipV="1">
            <a:off x="2297000" y="1934101"/>
            <a:ext cx="2035809" cy="3161393"/>
          </a:xfrm>
          <a:prstGeom prst="line">
            <a:avLst/>
          </a:prstGeom>
          <a:ln>
            <a:solidFill>
              <a:schemeClr val="tx1"/>
            </a:solidFill>
            <a:prstDash val="sysDot"/>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4994F4F-9736-0A8C-F213-702870A65820}"/>
              </a:ext>
            </a:extLst>
          </p:cNvPr>
          <p:cNvCxnSpPr>
            <a:cxnSpLocks/>
            <a:stCxn id="4" idx="1"/>
          </p:cNvCxnSpPr>
          <p:nvPr/>
        </p:nvCxnSpPr>
        <p:spPr>
          <a:xfrm flipH="1" flipV="1">
            <a:off x="3314904" y="3514797"/>
            <a:ext cx="7527288" cy="824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818805B8-C9BE-F505-E70D-9AA30341A7D3}"/>
              </a:ext>
            </a:extLst>
          </p:cNvPr>
          <p:cNvSpPr txBox="1"/>
          <p:nvPr/>
        </p:nvSpPr>
        <p:spPr>
          <a:xfrm>
            <a:off x="10842192" y="4077428"/>
            <a:ext cx="1448666" cy="523220"/>
          </a:xfrm>
          <a:prstGeom prst="rect">
            <a:avLst/>
          </a:prstGeom>
          <a:noFill/>
        </p:spPr>
        <p:txBody>
          <a:bodyPr wrap="none" rtlCol="0">
            <a:spAutoFit/>
          </a:bodyPr>
          <a:lstStyle/>
          <a:p>
            <a:r>
              <a:rPr lang="en-US" sz="2800" dirty="0"/>
              <a:t>Intensity</a:t>
            </a:r>
          </a:p>
        </p:txBody>
      </p:sp>
      <p:sp>
        <p:nvSpPr>
          <p:cNvPr id="3" name="TextBox 2">
            <a:extLst>
              <a:ext uri="{FF2B5EF4-FFF2-40B4-BE49-F238E27FC236}">
                <a16:creationId xmlns:a16="http://schemas.microsoft.com/office/drawing/2014/main" id="{D65EDE17-6169-132C-5E56-63036A66672D}"/>
              </a:ext>
            </a:extLst>
          </p:cNvPr>
          <p:cNvSpPr txBox="1"/>
          <p:nvPr/>
        </p:nvSpPr>
        <p:spPr>
          <a:xfrm>
            <a:off x="10704678" y="2204287"/>
            <a:ext cx="1619418" cy="461665"/>
          </a:xfrm>
          <a:prstGeom prst="rect">
            <a:avLst/>
          </a:prstGeom>
          <a:noFill/>
        </p:spPr>
        <p:txBody>
          <a:bodyPr wrap="none" rtlCol="0">
            <a:spAutoFit/>
          </a:bodyPr>
          <a:lstStyle/>
          <a:p>
            <a:r>
              <a:rPr lang="en-US" sz="2400" dirty="0"/>
              <a:t>Orientation</a:t>
            </a:r>
          </a:p>
        </p:txBody>
      </p:sp>
    </p:spTree>
    <p:extLst>
      <p:ext uri="{BB962C8B-B14F-4D97-AF65-F5344CB8AC3E}">
        <p14:creationId xmlns:p14="http://schemas.microsoft.com/office/powerpoint/2010/main" val="271265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with numbers and lines&#10;&#10;Description automatically generated">
            <a:extLst>
              <a:ext uri="{FF2B5EF4-FFF2-40B4-BE49-F238E27FC236}">
                <a16:creationId xmlns:a16="http://schemas.microsoft.com/office/drawing/2014/main" id="{9FB1406D-AF49-1BFC-8580-35813CD016B5}"/>
              </a:ext>
            </a:extLst>
          </p:cNvPr>
          <p:cNvPicPr>
            <a:picLocks noChangeAspect="1"/>
          </p:cNvPicPr>
          <p:nvPr/>
        </p:nvPicPr>
        <p:blipFill>
          <a:blip r:embed="rId3"/>
          <a:stretch>
            <a:fillRect/>
          </a:stretch>
        </p:blipFill>
        <p:spPr>
          <a:xfrm>
            <a:off x="12425512" y="1451610"/>
            <a:ext cx="5486400" cy="5486400"/>
          </a:xfrm>
          <a:prstGeom prst="rect">
            <a:avLst/>
          </a:prstGeom>
        </p:spPr>
      </p:pic>
      <p:sp>
        <p:nvSpPr>
          <p:cNvPr id="13" name="Title 1">
            <a:extLst>
              <a:ext uri="{FF2B5EF4-FFF2-40B4-BE49-F238E27FC236}">
                <a16:creationId xmlns:a16="http://schemas.microsoft.com/office/drawing/2014/main" id="{9A41A91E-6652-37F8-29F3-A4DBDDD4B632}"/>
              </a:ext>
            </a:extLst>
          </p:cNvPr>
          <p:cNvSpPr txBox="1">
            <a:spLocks/>
          </p:cNvSpPr>
          <p:nvPr/>
        </p:nvSpPr>
        <p:spPr>
          <a:xfrm>
            <a:off x="838200" y="-252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Occurrence rates</a:t>
            </a:r>
            <a:endParaRPr lang="en-US" b="1" dirty="0"/>
          </a:p>
        </p:txBody>
      </p:sp>
      <p:pic>
        <p:nvPicPr>
          <p:cNvPr id="18" name="Content Placeholder 17" descr="A graph of different types of data&#10;&#10;Description automatically generated with medium confidence">
            <a:extLst>
              <a:ext uri="{FF2B5EF4-FFF2-40B4-BE49-F238E27FC236}">
                <a16:creationId xmlns:a16="http://schemas.microsoft.com/office/drawing/2014/main" id="{9BB7D8E0-91BF-4800-72BD-4D2B3A3A6707}"/>
              </a:ext>
            </a:extLst>
          </p:cNvPr>
          <p:cNvPicPr>
            <a:picLocks noGrp="1" noChangeAspect="1"/>
          </p:cNvPicPr>
          <p:nvPr>
            <p:ph idx="1"/>
          </p:nvPr>
        </p:nvPicPr>
        <p:blipFill>
          <a:blip r:embed="rId4"/>
          <a:stretch>
            <a:fillRect/>
          </a:stretch>
        </p:blipFill>
        <p:spPr>
          <a:xfrm>
            <a:off x="27940" y="774700"/>
            <a:ext cx="6080760" cy="6080760"/>
          </a:xfrm>
        </p:spPr>
      </p:pic>
      <p:pic>
        <p:nvPicPr>
          <p:cNvPr id="20" name="Picture 19" descr="A graph of a number of satellites&#10;&#10;Description automatically generated">
            <a:extLst>
              <a:ext uri="{FF2B5EF4-FFF2-40B4-BE49-F238E27FC236}">
                <a16:creationId xmlns:a16="http://schemas.microsoft.com/office/drawing/2014/main" id="{3E88AE63-23A1-EC36-BD73-5BAFD6EAE355}"/>
              </a:ext>
            </a:extLst>
          </p:cNvPr>
          <p:cNvPicPr>
            <a:picLocks noChangeAspect="1"/>
          </p:cNvPicPr>
          <p:nvPr/>
        </p:nvPicPr>
        <p:blipFill>
          <a:blip r:embed="rId5"/>
          <a:stretch>
            <a:fillRect/>
          </a:stretch>
        </p:blipFill>
        <p:spPr>
          <a:xfrm>
            <a:off x="6108700" y="774700"/>
            <a:ext cx="6080760" cy="6080760"/>
          </a:xfrm>
          <a:prstGeom prst="rect">
            <a:avLst/>
          </a:prstGeom>
        </p:spPr>
      </p:pic>
    </p:spTree>
    <p:extLst>
      <p:ext uri="{BB962C8B-B14F-4D97-AF65-F5344CB8AC3E}">
        <p14:creationId xmlns:p14="http://schemas.microsoft.com/office/powerpoint/2010/main" val="924727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196B-1475-2FBC-5832-00091EE0647B}"/>
              </a:ext>
            </a:extLst>
          </p:cNvPr>
          <p:cNvSpPr>
            <a:spLocks noGrp="1"/>
          </p:cNvSpPr>
          <p:nvPr>
            <p:ph type="title"/>
          </p:nvPr>
        </p:nvSpPr>
        <p:spPr>
          <a:xfrm>
            <a:off x="838200" y="-252413"/>
            <a:ext cx="10515600" cy="1325563"/>
          </a:xfrm>
        </p:spPr>
        <p:txBody>
          <a:bodyPr/>
          <a:lstStyle/>
          <a:p>
            <a:pPr algn="ctr"/>
            <a:r>
              <a:rPr lang="en-US" b="1" dirty="0"/>
              <a:t>Occurrence rates</a:t>
            </a:r>
          </a:p>
        </p:txBody>
      </p:sp>
      <p:pic>
        <p:nvPicPr>
          <p:cNvPr id="5" name="Content Placeholder 4" descr="A graph of a number of satellites&#10;&#10;Description automatically generated">
            <a:extLst>
              <a:ext uri="{FF2B5EF4-FFF2-40B4-BE49-F238E27FC236}">
                <a16:creationId xmlns:a16="http://schemas.microsoft.com/office/drawing/2014/main" id="{3B87AB7C-9C88-5291-BE10-2EB34E881E1E}"/>
              </a:ext>
            </a:extLst>
          </p:cNvPr>
          <p:cNvPicPr>
            <a:picLocks noGrp="1" noChangeAspect="1"/>
          </p:cNvPicPr>
          <p:nvPr>
            <p:ph idx="1"/>
          </p:nvPr>
        </p:nvPicPr>
        <p:blipFill>
          <a:blip r:embed="rId3"/>
          <a:stretch>
            <a:fillRect/>
          </a:stretch>
        </p:blipFill>
        <p:spPr>
          <a:xfrm>
            <a:off x="-5486400" y="1371600"/>
            <a:ext cx="5486400" cy="5486400"/>
          </a:xfrm>
        </p:spPr>
      </p:pic>
      <p:pic>
        <p:nvPicPr>
          <p:cNvPr id="7" name="Picture 6" descr="A graph of different colored dots&#10;&#10;Description automatically generated">
            <a:extLst>
              <a:ext uri="{FF2B5EF4-FFF2-40B4-BE49-F238E27FC236}">
                <a16:creationId xmlns:a16="http://schemas.microsoft.com/office/drawing/2014/main" id="{31316647-1AA3-E096-1288-E9F5E2C4FDE7}"/>
              </a:ext>
            </a:extLst>
          </p:cNvPr>
          <p:cNvPicPr>
            <a:picLocks noChangeAspect="1"/>
          </p:cNvPicPr>
          <p:nvPr/>
        </p:nvPicPr>
        <p:blipFill>
          <a:blip r:embed="rId4"/>
          <a:stretch>
            <a:fillRect/>
          </a:stretch>
        </p:blipFill>
        <p:spPr>
          <a:xfrm>
            <a:off x="14253882" y="1532965"/>
            <a:ext cx="5486400" cy="5486400"/>
          </a:xfrm>
          <a:prstGeom prst="rect">
            <a:avLst/>
          </a:prstGeom>
        </p:spPr>
      </p:pic>
      <p:pic>
        <p:nvPicPr>
          <p:cNvPr id="8" name="Picture 7" descr="A graph of different colored dots&#10;&#10;Description automatically generated">
            <a:extLst>
              <a:ext uri="{FF2B5EF4-FFF2-40B4-BE49-F238E27FC236}">
                <a16:creationId xmlns:a16="http://schemas.microsoft.com/office/drawing/2014/main" id="{ACF7000F-9654-95FC-DDC6-C92E41E15F05}"/>
              </a:ext>
            </a:extLst>
          </p:cNvPr>
          <p:cNvPicPr>
            <a:picLocks noChangeAspect="1"/>
          </p:cNvPicPr>
          <p:nvPr/>
        </p:nvPicPr>
        <p:blipFill>
          <a:blip r:embed="rId5"/>
          <a:stretch>
            <a:fillRect/>
          </a:stretch>
        </p:blipFill>
        <p:spPr>
          <a:xfrm>
            <a:off x="6083300" y="750346"/>
            <a:ext cx="6080760" cy="6080760"/>
          </a:xfrm>
          <a:prstGeom prst="rect">
            <a:avLst/>
          </a:prstGeom>
        </p:spPr>
      </p:pic>
      <p:pic>
        <p:nvPicPr>
          <p:cNvPr id="10" name="Picture 9">
            <a:extLst>
              <a:ext uri="{FF2B5EF4-FFF2-40B4-BE49-F238E27FC236}">
                <a16:creationId xmlns:a16="http://schemas.microsoft.com/office/drawing/2014/main" id="{1428015A-1F47-9D18-5F2F-A75C1413774F}"/>
              </a:ext>
            </a:extLst>
          </p:cNvPr>
          <p:cNvPicPr>
            <a:picLocks noChangeAspect="1"/>
          </p:cNvPicPr>
          <p:nvPr/>
        </p:nvPicPr>
        <p:blipFill>
          <a:blip r:embed="rId6"/>
          <a:stretch>
            <a:fillRect/>
          </a:stretch>
        </p:blipFill>
        <p:spPr>
          <a:xfrm>
            <a:off x="0" y="774700"/>
            <a:ext cx="6083300" cy="6083300"/>
          </a:xfrm>
          <a:prstGeom prst="rect">
            <a:avLst/>
          </a:prstGeom>
        </p:spPr>
      </p:pic>
    </p:spTree>
    <p:extLst>
      <p:ext uri="{BB962C8B-B14F-4D97-AF65-F5344CB8AC3E}">
        <p14:creationId xmlns:p14="http://schemas.microsoft.com/office/powerpoint/2010/main" val="1360453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different types of data&#10;&#10;Description automatically generated">
            <a:extLst>
              <a:ext uri="{FF2B5EF4-FFF2-40B4-BE49-F238E27FC236}">
                <a16:creationId xmlns:a16="http://schemas.microsoft.com/office/drawing/2014/main" id="{1D32CDDD-D333-0681-FF6E-531A61D559E8}"/>
              </a:ext>
            </a:extLst>
          </p:cNvPr>
          <p:cNvPicPr>
            <a:picLocks noGrp="1" noChangeAspect="1"/>
          </p:cNvPicPr>
          <p:nvPr>
            <p:ph idx="1"/>
          </p:nvPr>
        </p:nvPicPr>
        <p:blipFill>
          <a:blip r:embed="rId3"/>
          <a:stretch>
            <a:fillRect/>
          </a:stretch>
        </p:blipFill>
        <p:spPr>
          <a:xfrm>
            <a:off x="12646570" y="1410323"/>
            <a:ext cx="5447677" cy="5447677"/>
          </a:xfrm>
        </p:spPr>
      </p:pic>
      <p:pic>
        <p:nvPicPr>
          <p:cNvPr id="3" name="Picture 2">
            <a:extLst>
              <a:ext uri="{FF2B5EF4-FFF2-40B4-BE49-F238E27FC236}">
                <a16:creationId xmlns:a16="http://schemas.microsoft.com/office/drawing/2014/main" id="{15A573EB-041A-78EA-1E98-D68CA87C63AA}"/>
              </a:ext>
            </a:extLst>
          </p:cNvPr>
          <p:cNvPicPr>
            <a:picLocks noChangeAspect="1"/>
          </p:cNvPicPr>
          <p:nvPr/>
        </p:nvPicPr>
        <p:blipFill>
          <a:blip r:embed="rId4"/>
          <a:stretch>
            <a:fillRect/>
          </a:stretch>
        </p:blipFill>
        <p:spPr>
          <a:xfrm>
            <a:off x="-7626425" y="843573"/>
            <a:ext cx="6858000" cy="6858000"/>
          </a:xfrm>
          <a:prstGeom prst="rect">
            <a:avLst/>
          </a:prstGeom>
        </p:spPr>
      </p:pic>
      <p:sp>
        <p:nvSpPr>
          <p:cNvPr id="4" name="Title 1">
            <a:extLst>
              <a:ext uri="{FF2B5EF4-FFF2-40B4-BE49-F238E27FC236}">
                <a16:creationId xmlns:a16="http://schemas.microsoft.com/office/drawing/2014/main" id="{AB6B4B5C-27EC-0C76-E765-54248E749EAF}"/>
              </a:ext>
            </a:extLst>
          </p:cNvPr>
          <p:cNvSpPr txBox="1">
            <a:spLocks/>
          </p:cNvSpPr>
          <p:nvPr/>
        </p:nvSpPr>
        <p:spPr>
          <a:xfrm>
            <a:off x="838200" y="-252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Discontinuities thickness</a:t>
            </a:r>
          </a:p>
        </p:txBody>
      </p:sp>
      <p:pic>
        <p:nvPicPr>
          <p:cNvPr id="8" name="Picture 7" descr="A graph of different types of data&#10;&#10;Description automatically generated with medium confidence">
            <a:extLst>
              <a:ext uri="{FF2B5EF4-FFF2-40B4-BE49-F238E27FC236}">
                <a16:creationId xmlns:a16="http://schemas.microsoft.com/office/drawing/2014/main" id="{43F4BE5E-04E3-0E01-B9FE-6D239BCA8520}"/>
              </a:ext>
            </a:extLst>
          </p:cNvPr>
          <p:cNvPicPr>
            <a:picLocks noChangeAspect="1"/>
          </p:cNvPicPr>
          <p:nvPr/>
        </p:nvPicPr>
        <p:blipFill>
          <a:blip r:embed="rId5"/>
          <a:stretch>
            <a:fillRect/>
          </a:stretch>
        </p:blipFill>
        <p:spPr>
          <a:xfrm>
            <a:off x="12700" y="774700"/>
            <a:ext cx="6083300" cy="6083300"/>
          </a:xfrm>
          <a:prstGeom prst="rect">
            <a:avLst/>
          </a:prstGeom>
        </p:spPr>
      </p:pic>
      <p:pic>
        <p:nvPicPr>
          <p:cNvPr id="11" name="Picture 10" descr="A graph of different types of data&#10;&#10;Description automatically generated with medium confidence">
            <a:extLst>
              <a:ext uri="{FF2B5EF4-FFF2-40B4-BE49-F238E27FC236}">
                <a16:creationId xmlns:a16="http://schemas.microsoft.com/office/drawing/2014/main" id="{D8FB10C5-E80A-38FD-6081-E9B7B9CC289F}"/>
              </a:ext>
            </a:extLst>
          </p:cNvPr>
          <p:cNvPicPr>
            <a:picLocks noChangeAspect="1"/>
          </p:cNvPicPr>
          <p:nvPr/>
        </p:nvPicPr>
        <p:blipFill>
          <a:blip r:embed="rId6"/>
          <a:stretch>
            <a:fillRect/>
          </a:stretch>
        </p:blipFill>
        <p:spPr>
          <a:xfrm>
            <a:off x="6096000" y="774700"/>
            <a:ext cx="6083300" cy="6083300"/>
          </a:xfrm>
          <a:prstGeom prst="rect">
            <a:avLst/>
          </a:prstGeom>
        </p:spPr>
      </p:pic>
    </p:spTree>
    <p:extLst>
      <p:ext uri="{BB962C8B-B14F-4D97-AF65-F5344CB8AC3E}">
        <p14:creationId xmlns:p14="http://schemas.microsoft.com/office/powerpoint/2010/main" val="336003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different types of data&#10;&#10;Description automatically generated with medium confidence">
            <a:extLst>
              <a:ext uri="{FF2B5EF4-FFF2-40B4-BE49-F238E27FC236}">
                <a16:creationId xmlns:a16="http://schemas.microsoft.com/office/drawing/2014/main" id="{C759ABCB-88B2-8877-7280-ED67F208FE8D}"/>
              </a:ext>
            </a:extLst>
          </p:cNvPr>
          <p:cNvPicPr>
            <a:picLocks noChangeAspect="1"/>
          </p:cNvPicPr>
          <p:nvPr/>
        </p:nvPicPr>
        <p:blipFill>
          <a:blip r:embed="rId3"/>
          <a:stretch>
            <a:fillRect/>
          </a:stretch>
        </p:blipFill>
        <p:spPr>
          <a:xfrm>
            <a:off x="13294360" y="627150"/>
            <a:ext cx="6083300" cy="6083300"/>
          </a:xfrm>
          <a:prstGeom prst="rect">
            <a:avLst/>
          </a:prstGeom>
        </p:spPr>
      </p:pic>
      <p:sp>
        <p:nvSpPr>
          <p:cNvPr id="3" name="Title 1">
            <a:extLst>
              <a:ext uri="{FF2B5EF4-FFF2-40B4-BE49-F238E27FC236}">
                <a16:creationId xmlns:a16="http://schemas.microsoft.com/office/drawing/2014/main" id="{AEA7E525-52C8-7222-7948-402466277CE7}"/>
              </a:ext>
            </a:extLst>
          </p:cNvPr>
          <p:cNvSpPr txBox="1">
            <a:spLocks/>
          </p:cNvSpPr>
          <p:nvPr/>
        </p:nvSpPr>
        <p:spPr>
          <a:xfrm>
            <a:off x="838200" y="-252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Current intensity</a:t>
            </a:r>
          </a:p>
        </p:txBody>
      </p:sp>
      <p:pic>
        <p:nvPicPr>
          <p:cNvPr id="11" name="Picture 10" descr="A graph of different types of data&#10;&#10;Description automatically generated with medium confidence">
            <a:extLst>
              <a:ext uri="{FF2B5EF4-FFF2-40B4-BE49-F238E27FC236}">
                <a16:creationId xmlns:a16="http://schemas.microsoft.com/office/drawing/2014/main" id="{028542A0-1317-08F6-45E4-A6BC99EA4188}"/>
              </a:ext>
            </a:extLst>
          </p:cNvPr>
          <p:cNvPicPr>
            <a:picLocks noChangeAspect="1"/>
          </p:cNvPicPr>
          <p:nvPr/>
        </p:nvPicPr>
        <p:blipFill>
          <a:blip r:embed="rId4"/>
          <a:stretch>
            <a:fillRect/>
          </a:stretch>
        </p:blipFill>
        <p:spPr>
          <a:xfrm>
            <a:off x="0" y="774700"/>
            <a:ext cx="6083300" cy="6083300"/>
          </a:xfrm>
          <a:prstGeom prst="rect">
            <a:avLst/>
          </a:prstGeom>
        </p:spPr>
      </p:pic>
      <p:pic>
        <p:nvPicPr>
          <p:cNvPr id="13" name="Picture 12" descr="A graph of different types of data&#10;&#10;Description automatically generated with medium confidence">
            <a:extLst>
              <a:ext uri="{FF2B5EF4-FFF2-40B4-BE49-F238E27FC236}">
                <a16:creationId xmlns:a16="http://schemas.microsoft.com/office/drawing/2014/main" id="{D8EB92B1-3CC2-C89B-4159-5717A66D56F5}"/>
              </a:ext>
            </a:extLst>
          </p:cNvPr>
          <p:cNvPicPr>
            <a:picLocks noChangeAspect="1"/>
          </p:cNvPicPr>
          <p:nvPr/>
        </p:nvPicPr>
        <p:blipFill>
          <a:blip r:embed="rId5"/>
          <a:stretch>
            <a:fillRect/>
          </a:stretch>
        </p:blipFill>
        <p:spPr>
          <a:xfrm>
            <a:off x="6083300" y="774700"/>
            <a:ext cx="6083300" cy="6083300"/>
          </a:xfrm>
          <a:prstGeom prst="rect">
            <a:avLst/>
          </a:prstGeom>
        </p:spPr>
      </p:pic>
    </p:spTree>
    <p:extLst>
      <p:ext uri="{BB962C8B-B14F-4D97-AF65-F5344CB8AC3E}">
        <p14:creationId xmlns:p14="http://schemas.microsoft.com/office/powerpoint/2010/main" val="84716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D4EA-9759-5BF1-C1BC-89089832B37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3B088E7-78E9-C077-4BA7-E577D4A642CE}"/>
              </a:ext>
            </a:extLst>
          </p:cNvPr>
          <p:cNvSpPr>
            <a:spLocks noGrp="1"/>
          </p:cNvSpPr>
          <p:nvPr>
            <p:ph idx="1"/>
          </p:nvPr>
        </p:nvSpPr>
        <p:spPr/>
        <p:txBody>
          <a:bodyPr>
            <a:normAutofit/>
          </a:bodyPr>
          <a:lstStyle/>
          <a:p>
            <a:r>
              <a:rPr lang="en-US" dirty="0"/>
              <a:t>We have collected 5 years of SWD from JUNO, ARTEMIS and STEREO.</a:t>
            </a:r>
          </a:p>
          <a:p>
            <a:r>
              <a:rPr lang="en-US" dirty="0"/>
              <a:t>We have developed a pipeline to identify SWD (Modular, Performant, Scalable)</a:t>
            </a:r>
          </a:p>
        </p:txBody>
      </p:sp>
      <p:pic>
        <p:nvPicPr>
          <p:cNvPr id="5" name="Picture 4">
            <a:extLst>
              <a:ext uri="{FF2B5EF4-FFF2-40B4-BE49-F238E27FC236}">
                <a16:creationId xmlns:a16="http://schemas.microsoft.com/office/drawing/2014/main" id="{E751CE16-775F-B987-BD5A-C1CAB8EC64F5}"/>
              </a:ext>
            </a:extLst>
          </p:cNvPr>
          <p:cNvPicPr>
            <a:picLocks noChangeAspect="1"/>
          </p:cNvPicPr>
          <p:nvPr/>
        </p:nvPicPr>
        <p:blipFill>
          <a:blip r:embed="rId3"/>
          <a:stretch>
            <a:fillRect/>
          </a:stretch>
        </p:blipFill>
        <p:spPr>
          <a:xfrm>
            <a:off x="4306824" y="3089623"/>
            <a:ext cx="7772400" cy="3547784"/>
          </a:xfrm>
          <a:prstGeom prst="rect">
            <a:avLst/>
          </a:prstGeom>
        </p:spPr>
      </p:pic>
      <p:sp>
        <p:nvSpPr>
          <p:cNvPr id="6" name="TextBox 5">
            <a:extLst>
              <a:ext uri="{FF2B5EF4-FFF2-40B4-BE49-F238E27FC236}">
                <a16:creationId xmlns:a16="http://schemas.microsoft.com/office/drawing/2014/main" id="{6182754D-92FA-CAF5-4DBD-D27DAC1B973C}"/>
              </a:ext>
            </a:extLst>
          </p:cNvPr>
          <p:cNvSpPr txBox="1"/>
          <p:nvPr/>
        </p:nvSpPr>
        <p:spPr>
          <a:xfrm>
            <a:off x="997722" y="3570298"/>
            <a:ext cx="3149580" cy="369332"/>
          </a:xfrm>
          <a:prstGeom prst="rect">
            <a:avLst/>
          </a:prstGeom>
          <a:noFill/>
        </p:spPr>
        <p:txBody>
          <a:bodyPr wrap="none" rtlCol="0">
            <a:spAutoFit/>
          </a:bodyPr>
          <a:lstStyle/>
          <a:p>
            <a:r>
              <a:rPr lang="en-US" dirty="0">
                <a:hlinkClick r:id="rId4"/>
              </a:rPr>
              <a:t>github.com/Beforerr/ids_finder</a:t>
            </a:r>
            <a:endParaRPr lang="en-US" dirty="0"/>
          </a:p>
        </p:txBody>
      </p:sp>
      <p:pic>
        <p:nvPicPr>
          <p:cNvPr id="7" name="Picture 6">
            <a:extLst>
              <a:ext uri="{FF2B5EF4-FFF2-40B4-BE49-F238E27FC236}">
                <a16:creationId xmlns:a16="http://schemas.microsoft.com/office/drawing/2014/main" id="{69281E46-C153-EF94-71C9-5B6D704EDD42}"/>
              </a:ext>
            </a:extLst>
          </p:cNvPr>
          <p:cNvPicPr>
            <a:picLocks noChangeAspect="1"/>
          </p:cNvPicPr>
          <p:nvPr/>
        </p:nvPicPr>
        <p:blipFill rotWithShape="1">
          <a:blip r:embed="rId5"/>
          <a:srcRect r="65852" b="63474"/>
          <a:stretch/>
        </p:blipFill>
        <p:spPr>
          <a:xfrm>
            <a:off x="997722" y="4392776"/>
            <a:ext cx="3149579" cy="1636333"/>
          </a:xfrm>
          <a:prstGeom prst="rect">
            <a:avLst/>
          </a:prstGeom>
        </p:spPr>
      </p:pic>
    </p:spTree>
    <p:extLst>
      <p:ext uri="{BB962C8B-B14F-4D97-AF65-F5344CB8AC3E}">
        <p14:creationId xmlns:p14="http://schemas.microsoft.com/office/powerpoint/2010/main" val="2016023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D4EA-9759-5BF1-C1BC-89089832B37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3B088E7-78E9-C077-4BA7-E577D4A642CE}"/>
              </a:ext>
            </a:extLst>
          </p:cNvPr>
          <p:cNvSpPr>
            <a:spLocks noGrp="1"/>
          </p:cNvSpPr>
          <p:nvPr>
            <p:ph idx="1"/>
          </p:nvPr>
        </p:nvSpPr>
        <p:spPr/>
        <p:txBody>
          <a:bodyPr>
            <a:normAutofit fontScale="92500" lnSpcReduction="10000"/>
          </a:bodyPr>
          <a:lstStyle/>
          <a:p>
            <a:r>
              <a:rPr lang="en-US" dirty="0"/>
              <a:t>We have collected 5 years of SWD from JUNO, ARTEMIS and STEREO.</a:t>
            </a:r>
          </a:p>
          <a:p>
            <a:r>
              <a:rPr lang="en-US" dirty="0"/>
              <a:t>We have developed a pipeline to identify SWD</a:t>
            </a:r>
          </a:p>
          <a:p>
            <a:r>
              <a:rPr lang="en-US" dirty="0"/>
              <a:t>The normalized occurrence rate of IDs drops with the radial distance from the Sun, following 1/r law.</a:t>
            </a:r>
          </a:p>
          <a:p>
            <a:r>
              <a:rPr lang="en-US" dirty="0"/>
              <a:t>The thickness of IDs increases with the radial distance from the Sun, but after normalization to ion inertial length, the thickness of IDs decreases.</a:t>
            </a:r>
          </a:p>
          <a:p>
            <a:r>
              <a:rPr lang="en-US" dirty="0"/>
              <a:t>The current intensity of IDs decrease with the radial distance from the Sun, but after normalization to the Alfven current , the current intensity of IDs increases.</a:t>
            </a:r>
          </a:p>
          <a:p>
            <a:endParaRPr lang="en-US" dirty="0"/>
          </a:p>
          <a:p>
            <a:r>
              <a:rPr lang="en-US" dirty="0"/>
              <a:t>To be continued as discontinuities </a:t>
            </a:r>
            <a:r>
              <a:rPr lang="en-US" dirty="0">
                <a:sym typeface="Wingdings" pitchFamily="2" charset="2"/>
              </a:rPr>
              <a:t></a:t>
            </a:r>
          </a:p>
          <a:p>
            <a:endParaRPr lang="en-US" dirty="0"/>
          </a:p>
        </p:txBody>
      </p:sp>
    </p:spTree>
    <p:extLst>
      <p:ext uri="{BB962C8B-B14F-4D97-AF65-F5344CB8AC3E}">
        <p14:creationId xmlns:p14="http://schemas.microsoft.com/office/powerpoint/2010/main" val="107337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14A4-7CDC-25B6-0839-228EA327EB3C}"/>
              </a:ext>
            </a:extLst>
          </p:cNvPr>
          <p:cNvSpPr>
            <a:spLocks noGrp="1"/>
          </p:cNvSpPr>
          <p:nvPr>
            <p:ph type="title"/>
          </p:nvPr>
        </p:nvSpPr>
        <p:spPr/>
        <p:txBody>
          <a:bodyPr/>
          <a:lstStyle/>
          <a:p>
            <a:r>
              <a:rPr lang="en-US" dirty="0"/>
              <a:t>Solar wind discontinuities</a:t>
            </a:r>
          </a:p>
        </p:txBody>
      </p:sp>
      <p:sp>
        <p:nvSpPr>
          <p:cNvPr id="3" name="Content Placeholder 2">
            <a:extLst>
              <a:ext uri="{FF2B5EF4-FFF2-40B4-BE49-F238E27FC236}">
                <a16:creationId xmlns:a16="http://schemas.microsoft.com/office/drawing/2014/main" id="{96E382F6-2D66-C299-1626-BE07D9CBEF6A}"/>
              </a:ext>
            </a:extLst>
          </p:cNvPr>
          <p:cNvSpPr>
            <a:spLocks noGrp="1"/>
          </p:cNvSpPr>
          <p:nvPr>
            <p:ph idx="1"/>
          </p:nvPr>
        </p:nvSpPr>
        <p:spPr>
          <a:xfrm>
            <a:off x="513272" y="2500987"/>
            <a:ext cx="3906328" cy="3327610"/>
          </a:xfrm>
        </p:spPr>
        <p:txBody>
          <a:bodyPr>
            <a:normAutofit/>
          </a:bodyPr>
          <a:lstStyle/>
          <a:p>
            <a:pPr marL="0" indent="0">
              <a:buNone/>
            </a:pPr>
            <a:r>
              <a:rPr lang="en-US" sz="4400" dirty="0"/>
              <a:t>Discontinuous changes in plasmas parameters and magnetic ﬁelds</a:t>
            </a:r>
          </a:p>
        </p:txBody>
      </p:sp>
      <p:pic>
        <p:nvPicPr>
          <p:cNvPr id="4" name="Picture 3">
            <a:extLst>
              <a:ext uri="{FF2B5EF4-FFF2-40B4-BE49-F238E27FC236}">
                <a16:creationId xmlns:a16="http://schemas.microsoft.com/office/drawing/2014/main" id="{226CC47A-833A-461D-DEAF-E2BAC171C3B3}"/>
              </a:ext>
            </a:extLst>
          </p:cNvPr>
          <p:cNvPicPr>
            <a:picLocks noChangeAspect="1"/>
          </p:cNvPicPr>
          <p:nvPr/>
        </p:nvPicPr>
        <p:blipFill>
          <a:blip r:embed="rId3"/>
          <a:stretch>
            <a:fillRect/>
          </a:stretch>
        </p:blipFill>
        <p:spPr>
          <a:xfrm>
            <a:off x="4419600" y="1735917"/>
            <a:ext cx="7772400" cy="4857750"/>
          </a:xfrm>
          <a:prstGeom prst="rect">
            <a:avLst/>
          </a:prstGeom>
        </p:spPr>
      </p:pic>
      <p:sp>
        <p:nvSpPr>
          <p:cNvPr id="5" name="TextBox 4">
            <a:extLst>
              <a:ext uri="{FF2B5EF4-FFF2-40B4-BE49-F238E27FC236}">
                <a16:creationId xmlns:a16="http://schemas.microsoft.com/office/drawing/2014/main" id="{351419C6-185E-C2D5-5EEA-147BA7446516}"/>
              </a:ext>
            </a:extLst>
          </p:cNvPr>
          <p:cNvSpPr txBox="1"/>
          <p:nvPr/>
        </p:nvSpPr>
        <p:spPr>
          <a:xfrm>
            <a:off x="1475171" y="5884096"/>
            <a:ext cx="2047355" cy="369332"/>
          </a:xfrm>
          <a:prstGeom prst="rect">
            <a:avLst/>
          </a:prstGeom>
          <a:noFill/>
        </p:spPr>
        <p:txBody>
          <a:bodyPr wrap="none" rtlCol="0">
            <a:spAutoFit/>
          </a:bodyPr>
          <a:lstStyle/>
          <a:p>
            <a:r>
              <a:rPr lang="en-US" b="1" i="1" dirty="0"/>
              <a:t>Colburn et al., 1966</a:t>
            </a:r>
          </a:p>
        </p:txBody>
      </p:sp>
    </p:spTree>
    <p:extLst>
      <p:ext uri="{BB962C8B-B14F-4D97-AF65-F5344CB8AC3E}">
        <p14:creationId xmlns:p14="http://schemas.microsoft.com/office/powerpoint/2010/main" val="329087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id="{A120DBCA-0116-47FF-B791-A5B56A7C98D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6598" y="1155481"/>
            <a:ext cx="8568980" cy="4167448"/>
          </a:xfrm>
        </p:spPr>
      </p:pic>
      <p:sp>
        <p:nvSpPr>
          <p:cNvPr id="3075" name="Title 1">
            <a:extLst>
              <a:ext uri="{FF2B5EF4-FFF2-40B4-BE49-F238E27FC236}">
                <a16:creationId xmlns:a16="http://schemas.microsoft.com/office/drawing/2014/main" id="{05C8BA97-2032-4858-9B76-01B6259AA073}"/>
              </a:ext>
            </a:extLst>
          </p:cNvPr>
          <p:cNvSpPr>
            <a:spLocks noGrp="1"/>
          </p:cNvSpPr>
          <p:nvPr>
            <p:ph type="title"/>
          </p:nvPr>
        </p:nvSpPr>
        <p:spPr>
          <a:xfrm>
            <a:off x="838200" y="457200"/>
            <a:ext cx="10515600" cy="685800"/>
          </a:xfrm>
        </p:spPr>
        <p:txBody>
          <a:bodyPr>
            <a:normAutofit/>
          </a:bodyPr>
          <a:lstStyle/>
          <a:p>
            <a:pPr algn="ctr" eaLnBrk="1" hangingPunct="1"/>
            <a:r>
              <a:rPr lang="en-US" altLang="en-US" sz="3200" b="1" dirty="0"/>
              <a:t>Solar wind discontinuities </a:t>
            </a:r>
          </a:p>
        </p:txBody>
      </p:sp>
      <p:sp>
        <p:nvSpPr>
          <p:cNvPr id="3076" name="TextBox 4">
            <a:extLst>
              <a:ext uri="{FF2B5EF4-FFF2-40B4-BE49-F238E27FC236}">
                <a16:creationId xmlns:a16="http://schemas.microsoft.com/office/drawing/2014/main" id="{410E6F50-6D9E-48CE-9572-9C324919C2A6}"/>
              </a:ext>
            </a:extLst>
          </p:cNvPr>
          <p:cNvSpPr txBox="1">
            <a:spLocks noChangeArrowheads="1"/>
          </p:cNvSpPr>
          <p:nvPr/>
        </p:nvSpPr>
        <p:spPr bwMode="auto">
          <a:xfrm>
            <a:off x="196850" y="5532438"/>
            <a:ext cx="119951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1800" dirty="0"/>
              <a:t>Two examples of discontinuities observed by Ulysses at the radial distance r~2</a:t>
            </a:r>
            <a:r>
              <a:rPr lang="ru-RU" altLang="en-US" sz="1800" dirty="0"/>
              <a:t> </a:t>
            </a:r>
            <a:r>
              <a:rPr lang="en-US" altLang="en-US" sz="1800" dirty="0"/>
              <a:t>AU and by Voyager 1 at r~100 AU. </a:t>
            </a:r>
          </a:p>
          <a:p>
            <a:pPr algn="just" eaLnBrk="1" hangingPunct="1">
              <a:lnSpc>
                <a:spcPct val="100000"/>
              </a:lnSpc>
              <a:spcBef>
                <a:spcPct val="0"/>
              </a:spcBef>
              <a:buFontTx/>
              <a:buNone/>
            </a:pPr>
            <a:r>
              <a:rPr lang="en-US" altLang="en-US" sz="1800" dirty="0"/>
              <a:t>Panels </a:t>
            </a:r>
            <a:r>
              <a:rPr lang="en-US" altLang="zh-CN" sz="1800" dirty="0"/>
              <a:t>(</a:t>
            </a:r>
            <a:r>
              <a:rPr lang="en-US" altLang="en-US" sz="1800" dirty="0"/>
              <a:t>a, b): Ulysses magnetic field measurements in the</a:t>
            </a:r>
            <a:r>
              <a:rPr lang="ru-RU" altLang="en-US" sz="1800" dirty="0"/>
              <a:t> </a:t>
            </a:r>
            <a:r>
              <a:rPr lang="en-US" altLang="en-US" sz="1800" dirty="0"/>
              <a:t>local coordinate system and hodograph of magnetic field B</a:t>
            </a:r>
            <a:r>
              <a:rPr lang="en-US" altLang="en-US" sz="1800" baseline="-25000" dirty="0"/>
              <a:t>m</a:t>
            </a:r>
            <a:r>
              <a:rPr lang="en-US" altLang="en-US" sz="1800" dirty="0"/>
              <a:t>(B</a:t>
            </a:r>
            <a:r>
              <a:rPr lang="en-US" altLang="en-US" sz="1800" baseline="-25000" dirty="0"/>
              <a:t>l</a:t>
            </a:r>
            <a:r>
              <a:rPr lang="en-US" altLang="en-US" sz="1800" dirty="0"/>
              <a:t>)</a:t>
            </a:r>
            <a:r>
              <a:rPr lang="ru-RU" altLang="en-US" sz="1800" dirty="0"/>
              <a:t> </a:t>
            </a:r>
            <a:r>
              <a:rPr lang="en-US" altLang="en-US" sz="1800" dirty="0"/>
              <a:t>(figures are adopted from </a:t>
            </a:r>
            <a:r>
              <a:rPr lang="en-US" altLang="en-US" sz="1800" dirty="0" err="1"/>
              <a:t>Tsurutani</a:t>
            </a:r>
            <a:r>
              <a:rPr lang="en-US" altLang="en-US" sz="1800" dirty="0"/>
              <a:t> et al., 1997). </a:t>
            </a:r>
          </a:p>
          <a:p>
            <a:pPr algn="just" eaLnBrk="1" hangingPunct="1">
              <a:lnSpc>
                <a:spcPct val="100000"/>
              </a:lnSpc>
              <a:spcBef>
                <a:spcPct val="0"/>
              </a:spcBef>
              <a:buFontTx/>
              <a:buNone/>
            </a:pPr>
            <a:r>
              <a:rPr lang="en-US" altLang="en-US" sz="1800" dirty="0"/>
              <a:t>Panel </a:t>
            </a:r>
            <a:r>
              <a:rPr lang="en-US" altLang="zh-CN" sz="1800" dirty="0"/>
              <a:t>(</a:t>
            </a:r>
            <a:r>
              <a:rPr lang="en-US" altLang="en-US" sz="1800" dirty="0"/>
              <a:t>c</a:t>
            </a:r>
            <a:r>
              <a:rPr lang="en-US" altLang="zh-CN" sz="1800" dirty="0"/>
              <a:t>)</a:t>
            </a:r>
            <a:r>
              <a:rPr lang="en-US" altLang="en-US" sz="1800" dirty="0"/>
              <a:t>: a hodograph of magnetic field B</a:t>
            </a:r>
            <a:r>
              <a:rPr lang="en-US" altLang="en-US" sz="1800" baseline="-25000" dirty="0"/>
              <a:t>m</a:t>
            </a:r>
            <a:r>
              <a:rPr lang="en-US" altLang="en-US" sz="1800" dirty="0"/>
              <a:t>(B</a:t>
            </a:r>
            <a:r>
              <a:rPr lang="en-US" altLang="en-US" sz="1800" baseline="-25000" dirty="0"/>
              <a:t>l</a:t>
            </a:r>
            <a:r>
              <a:rPr lang="en-US" altLang="en-US" sz="1800" dirty="0"/>
              <a:t>)</a:t>
            </a:r>
            <a:r>
              <a:rPr lang="ru-RU" altLang="en-US" sz="1800" dirty="0"/>
              <a:t> </a:t>
            </a:r>
            <a:r>
              <a:rPr lang="en-US" altLang="en-US" sz="1800" dirty="0"/>
              <a:t>from Voyager 1 measurements (figure is adopted from </a:t>
            </a:r>
            <a:r>
              <a:rPr lang="en-US" altLang="en-US" sz="1800" dirty="0" err="1"/>
              <a:t>Tsurutani</a:t>
            </a:r>
            <a:r>
              <a:rPr lang="en-US" altLang="en-US" sz="1800" dirty="0"/>
              <a:t>, 2011).</a:t>
            </a:r>
          </a:p>
        </p:txBody>
      </p:sp>
      <p:pic>
        <p:nvPicPr>
          <p:cNvPr id="2" name="Content Placeholder 3">
            <a:extLst>
              <a:ext uri="{FF2B5EF4-FFF2-40B4-BE49-F238E27FC236}">
                <a16:creationId xmlns:a16="http://schemas.microsoft.com/office/drawing/2014/main" id="{7A60EF63-5AE3-0349-03DA-C5A6CC492741}"/>
              </a:ext>
            </a:extLst>
          </p:cNvPr>
          <p:cNvPicPr>
            <a:picLocks noChangeAspect="1"/>
          </p:cNvPicPr>
          <p:nvPr/>
        </p:nvPicPr>
        <p:blipFill>
          <a:blip r:embed="rId4"/>
          <a:stretch>
            <a:fillRect/>
          </a:stretch>
        </p:blipFill>
        <p:spPr>
          <a:xfrm>
            <a:off x="8897672" y="342900"/>
            <a:ext cx="3097730" cy="38314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56CB7-E3B6-495C-8F46-9F77D7C9F197}"/>
              </a:ext>
            </a:extLst>
          </p:cNvPr>
          <p:cNvSpPr>
            <a:spLocks noGrp="1"/>
          </p:cNvSpPr>
          <p:nvPr>
            <p:ph type="title"/>
          </p:nvPr>
        </p:nvSpPr>
        <p:spPr>
          <a:xfrm>
            <a:off x="838200" y="457200"/>
            <a:ext cx="10515600" cy="744584"/>
          </a:xfrm>
        </p:spPr>
        <p:txBody>
          <a:bodyPr>
            <a:normAutofit/>
          </a:bodyPr>
          <a:lstStyle/>
          <a:p>
            <a:pPr algn="ctr"/>
            <a:r>
              <a:rPr lang="en-US" sz="3200" b="1" dirty="0"/>
              <a:t>Importance of solar wind discontinuities</a:t>
            </a:r>
          </a:p>
        </p:txBody>
      </p:sp>
      <p:pic>
        <p:nvPicPr>
          <p:cNvPr id="4" name="Content Placeholder 3"/>
          <p:cNvPicPr>
            <a:picLocks noGrp="1" noChangeAspect="1"/>
          </p:cNvPicPr>
          <p:nvPr>
            <p:ph idx="1"/>
          </p:nvPr>
        </p:nvPicPr>
        <p:blipFill>
          <a:blip r:embed="rId3"/>
          <a:stretch>
            <a:fillRect/>
          </a:stretch>
        </p:blipFill>
        <p:spPr>
          <a:xfrm>
            <a:off x="0" y="2634924"/>
            <a:ext cx="6562618" cy="3048592"/>
          </a:xfrm>
          <a:prstGeom prst="rect">
            <a:avLst/>
          </a:prstGeom>
        </p:spPr>
      </p:pic>
      <p:sp>
        <p:nvSpPr>
          <p:cNvPr id="5" name="TextBox 4"/>
          <p:cNvSpPr txBox="1"/>
          <p:nvPr/>
        </p:nvSpPr>
        <p:spPr>
          <a:xfrm>
            <a:off x="262557" y="5498850"/>
            <a:ext cx="1579856" cy="369332"/>
          </a:xfrm>
          <a:prstGeom prst="rect">
            <a:avLst/>
          </a:prstGeom>
          <a:noFill/>
        </p:spPr>
        <p:txBody>
          <a:bodyPr wrap="none" rtlCol="0">
            <a:spAutoFit/>
          </a:bodyPr>
          <a:lstStyle/>
          <a:p>
            <a:r>
              <a:rPr lang="en-US" b="1" i="1" dirty="0"/>
              <a:t>Borovsky 2010</a:t>
            </a:r>
          </a:p>
        </p:txBody>
      </p:sp>
      <p:sp>
        <p:nvSpPr>
          <p:cNvPr id="6" name="TextBox 5"/>
          <p:cNvSpPr txBox="1"/>
          <p:nvPr/>
        </p:nvSpPr>
        <p:spPr>
          <a:xfrm>
            <a:off x="262557" y="1803927"/>
            <a:ext cx="6300061" cy="646331"/>
          </a:xfrm>
          <a:prstGeom prst="rect">
            <a:avLst/>
          </a:prstGeom>
          <a:noFill/>
        </p:spPr>
        <p:txBody>
          <a:bodyPr wrap="square" rtlCol="0">
            <a:spAutoFit/>
          </a:bodyPr>
          <a:lstStyle/>
          <a:p>
            <a:r>
              <a:rPr lang="en-US" dirty="0"/>
              <a:t>The discontinuity spectrum contains about half of the power of the full solar-wind magnetic field over this ‘‘inertial subrange.’’</a:t>
            </a:r>
          </a:p>
        </p:txBody>
      </p:sp>
      <p:pic>
        <p:nvPicPr>
          <p:cNvPr id="3074" name="Picture 2" descr="Fig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016" y="2634924"/>
            <a:ext cx="5222930" cy="37256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759626" y="6424410"/>
            <a:ext cx="1982530" cy="369332"/>
          </a:xfrm>
          <a:prstGeom prst="rect">
            <a:avLst/>
          </a:prstGeom>
          <a:noFill/>
        </p:spPr>
        <p:txBody>
          <a:bodyPr wrap="none" rtlCol="0">
            <a:spAutoFit/>
          </a:bodyPr>
          <a:lstStyle/>
          <a:p>
            <a:r>
              <a:rPr lang="en-US" b="1" i="1" dirty="0"/>
              <a:t>Tessein et al., 2013</a:t>
            </a:r>
          </a:p>
        </p:txBody>
      </p:sp>
      <p:sp>
        <p:nvSpPr>
          <p:cNvPr id="8" name="TextBox 7"/>
          <p:cNvSpPr txBox="1"/>
          <p:nvPr/>
        </p:nvSpPr>
        <p:spPr>
          <a:xfrm>
            <a:off x="7185655" y="1803927"/>
            <a:ext cx="4556501" cy="923330"/>
          </a:xfrm>
          <a:prstGeom prst="rect">
            <a:avLst/>
          </a:prstGeom>
          <a:noFill/>
        </p:spPr>
        <p:txBody>
          <a:bodyPr wrap="square" rtlCol="0">
            <a:spAutoFit/>
          </a:bodyPr>
          <a:lstStyle/>
          <a:p>
            <a:r>
              <a:rPr lang="en-US" dirty="0"/>
              <a:t>Stronger association of </a:t>
            </a:r>
            <a:r>
              <a:rPr lang="en-US" dirty="0" err="1"/>
              <a:t>suprathermal</a:t>
            </a:r>
            <a:r>
              <a:rPr lang="en-US" dirty="0"/>
              <a:t> particles (0.047–4.75 MeV) with magnetic discontinuities than shocks.</a:t>
            </a:r>
          </a:p>
        </p:txBody>
      </p:sp>
      <p:sp>
        <p:nvSpPr>
          <p:cNvPr id="9" name="TextBox 8">
            <a:extLst>
              <a:ext uri="{FF2B5EF4-FFF2-40B4-BE49-F238E27FC236}">
                <a16:creationId xmlns:a16="http://schemas.microsoft.com/office/drawing/2014/main" id="{D80A3FED-D83B-A5BE-D95F-80E3773B5AD1}"/>
              </a:ext>
            </a:extLst>
          </p:cNvPr>
          <p:cNvSpPr txBox="1"/>
          <p:nvPr/>
        </p:nvSpPr>
        <p:spPr>
          <a:xfrm>
            <a:off x="1707827" y="1342262"/>
            <a:ext cx="3146963" cy="461665"/>
          </a:xfrm>
          <a:prstGeom prst="rect">
            <a:avLst/>
          </a:prstGeom>
          <a:noFill/>
        </p:spPr>
        <p:txBody>
          <a:bodyPr wrap="square">
            <a:spAutoFit/>
          </a:bodyPr>
          <a:lstStyle/>
          <a:p>
            <a:pPr algn="ctr"/>
            <a:r>
              <a:rPr lang="en-US" altLang="zh-CN" sz="2400" dirty="0">
                <a:solidFill>
                  <a:schemeClr val="accent2"/>
                </a:solidFill>
              </a:rPr>
              <a:t>Solar</a:t>
            </a:r>
            <a:r>
              <a:rPr lang="zh-CN" altLang="en-US" sz="2400" dirty="0">
                <a:solidFill>
                  <a:schemeClr val="accent2"/>
                </a:solidFill>
              </a:rPr>
              <a:t> </a:t>
            </a:r>
            <a:r>
              <a:rPr lang="en-US" altLang="zh-CN" sz="2400" dirty="0">
                <a:solidFill>
                  <a:schemeClr val="accent2"/>
                </a:solidFill>
              </a:rPr>
              <a:t>Wind</a:t>
            </a:r>
            <a:r>
              <a:rPr lang="zh-CN" altLang="en-US" sz="2400" dirty="0">
                <a:solidFill>
                  <a:schemeClr val="accent2"/>
                </a:solidFill>
              </a:rPr>
              <a:t> </a:t>
            </a:r>
            <a:r>
              <a:rPr lang="en-US" altLang="zh-CN" sz="2400" dirty="0">
                <a:solidFill>
                  <a:schemeClr val="accent2"/>
                </a:solidFill>
              </a:rPr>
              <a:t>Turbulences</a:t>
            </a:r>
          </a:p>
        </p:txBody>
      </p:sp>
      <p:sp>
        <p:nvSpPr>
          <p:cNvPr id="10" name="TextBox 9">
            <a:extLst>
              <a:ext uri="{FF2B5EF4-FFF2-40B4-BE49-F238E27FC236}">
                <a16:creationId xmlns:a16="http://schemas.microsoft.com/office/drawing/2014/main" id="{D2931437-9CB6-F6DB-ADF5-41406303BF7C}"/>
              </a:ext>
            </a:extLst>
          </p:cNvPr>
          <p:cNvSpPr txBox="1"/>
          <p:nvPr/>
        </p:nvSpPr>
        <p:spPr>
          <a:xfrm>
            <a:off x="7740999" y="1287336"/>
            <a:ext cx="3146963" cy="461665"/>
          </a:xfrm>
          <a:prstGeom prst="rect">
            <a:avLst/>
          </a:prstGeom>
          <a:noFill/>
        </p:spPr>
        <p:txBody>
          <a:bodyPr wrap="square">
            <a:spAutoFit/>
          </a:bodyPr>
          <a:lstStyle/>
          <a:p>
            <a:pPr algn="ctr"/>
            <a:r>
              <a:rPr lang="en-US" altLang="zh-CN" sz="2400" dirty="0">
                <a:solidFill>
                  <a:schemeClr val="accent2"/>
                </a:solidFill>
              </a:rPr>
              <a:t>Energetic</a:t>
            </a:r>
            <a:r>
              <a:rPr lang="zh-CN" altLang="en-US" sz="2400" dirty="0">
                <a:solidFill>
                  <a:schemeClr val="accent2"/>
                </a:solidFill>
              </a:rPr>
              <a:t> </a:t>
            </a:r>
            <a:r>
              <a:rPr lang="en-US" altLang="zh-CN" sz="2400" dirty="0">
                <a:solidFill>
                  <a:schemeClr val="accent2"/>
                </a:solidFill>
              </a:rPr>
              <a:t>Particles</a:t>
            </a:r>
          </a:p>
        </p:txBody>
      </p:sp>
      <p:pic>
        <p:nvPicPr>
          <p:cNvPr id="11" name="Picture 10">
            <a:extLst>
              <a:ext uri="{FF2B5EF4-FFF2-40B4-BE49-F238E27FC236}">
                <a16:creationId xmlns:a16="http://schemas.microsoft.com/office/drawing/2014/main" id="{2ED9927B-BCDD-DE2F-2FDE-A2B3EC4CD0D4}"/>
              </a:ext>
            </a:extLst>
          </p:cNvPr>
          <p:cNvPicPr>
            <a:picLocks noChangeAspect="1"/>
          </p:cNvPicPr>
          <p:nvPr/>
        </p:nvPicPr>
        <p:blipFill>
          <a:blip r:embed="rId5"/>
          <a:stretch>
            <a:fillRect/>
          </a:stretch>
        </p:blipFill>
        <p:spPr>
          <a:xfrm>
            <a:off x="5588591" y="6242157"/>
            <a:ext cx="2228850" cy="606247"/>
          </a:xfrm>
          <a:prstGeom prst="rect">
            <a:avLst/>
          </a:prstGeom>
        </p:spPr>
      </p:pic>
      <p:sp>
        <p:nvSpPr>
          <p:cNvPr id="12" name="TextBox 11">
            <a:extLst>
              <a:ext uri="{FF2B5EF4-FFF2-40B4-BE49-F238E27FC236}">
                <a16:creationId xmlns:a16="http://schemas.microsoft.com/office/drawing/2014/main" id="{D7EF02DD-D280-199F-4B60-B8790F106A9C}"/>
              </a:ext>
            </a:extLst>
          </p:cNvPr>
          <p:cNvSpPr txBox="1"/>
          <p:nvPr/>
        </p:nvSpPr>
        <p:spPr>
          <a:xfrm>
            <a:off x="2552804" y="6318929"/>
            <a:ext cx="3067686" cy="646331"/>
          </a:xfrm>
          <a:prstGeom prst="rect">
            <a:avLst/>
          </a:prstGeom>
          <a:noFill/>
        </p:spPr>
        <p:txBody>
          <a:bodyPr wrap="square" rtlCol="0">
            <a:spAutoFit/>
          </a:bodyPr>
          <a:lstStyle/>
          <a:p>
            <a:r>
              <a:rPr lang="en-US" dirty="0"/>
              <a:t>Partial Variance of Increments</a:t>
            </a:r>
          </a:p>
          <a:p>
            <a:endParaRPr lang="en-US" dirty="0"/>
          </a:p>
        </p:txBody>
      </p:sp>
    </p:spTree>
    <p:extLst>
      <p:ext uri="{BB962C8B-B14F-4D97-AF65-F5344CB8AC3E}">
        <p14:creationId xmlns:p14="http://schemas.microsoft.com/office/powerpoint/2010/main" val="185451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933A-D86D-86DC-8F50-4BA1F67C6377}"/>
              </a:ext>
            </a:extLst>
          </p:cNvPr>
          <p:cNvSpPr>
            <a:spLocks noGrp="1"/>
          </p:cNvSpPr>
          <p:nvPr>
            <p:ph type="title"/>
          </p:nvPr>
        </p:nvSpPr>
        <p:spPr/>
        <p:txBody>
          <a:bodyPr>
            <a:normAutofit/>
          </a:bodyPr>
          <a:lstStyle/>
          <a:p>
            <a:r>
              <a:rPr lang="en-US" dirty="0"/>
              <a:t>Radial dependencies of discontinuities</a:t>
            </a:r>
          </a:p>
        </p:txBody>
      </p:sp>
      <p:pic>
        <p:nvPicPr>
          <p:cNvPr id="7" name="Content Placeholder 6">
            <a:extLst>
              <a:ext uri="{FF2B5EF4-FFF2-40B4-BE49-F238E27FC236}">
                <a16:creationId xmlns:a16="http://schemas.microsoft.com/office/drawing/2014/main" id="{07EFF458-71F1-F666-6782-B5E6FE1AC330}"/>
              </a:ext>
            </a:extLst>
          </p:cNvPr>
          <p:cNvPicPr>
            <a:picLocks noGrp="1" noChangeAspect="1"/>
          </p:cNvPicPr>
          <p:nvPr>
            <p:ph idx="1"/>
          </p:nvPr>
        </p:nvPicPr>
        <p:blipFill>
          <a:blip r:embed="rId3"/>
          <a:stretch>
            <a:fillRect/>
          </a:stretch>
        </p:blipFill>
        <p:spPr>
          <a:xfrm>
            <a:off x="825305" y="1690688"/>
            <a:ext cx="6179504" cy="4351338"/>
          </a:xfrm>
          <a:prstGeom prst="rect">
            <a:avLst/>
          </a:prstGeom>
        </p:spPr>
      </p:pic>
      <p:sp>
        <p:nvSpPr>
          <p:cNvPr id="8" name="TextBox 7">
            <a:extLst>
              <a:ext uri="{FF2B5EF4-FFF2-40B4-BE49-F238E27FC236}">
                <a16:creationId xmlns:a16="http://schemas.microsoft.com/office/drawing/2014/main" id="{B5F34543-4BE8-1E77-7B1D-93EE3A7D7CB6}"/>
              </a:ext>
            </a:extLst>
          </p:cNvPr>
          <p:cNvSpPr txBox="1"/>
          <p:nvPr/>
        </p:nvSpPr>
        <p:spPr>
          <a:xfrm>
            <a:off x="2938667" y="6308209"/>
            <a:ext cx="1952779" cy="369332"/>
          </a:xfrm>
          <a:prstGeom prst="rect">
            <a:avLst/>
          </a:prstGeom>
          <a:noFill/>
        </p:spPr>
        <p:txBody>
          <a:bodyPr wrap="none" rtlCol="0">
            <a:spAutoFit/>
          </a:bodyPr>
          <a:lstStyle/>
          <a:p>
            <a:r>
              <a:rPr lang="en-US" b="1" i="1" dirty="0" err="1"/>
              <a:t>Söding</a:t>
            </a:r>
            <a:r>
              <a:rPr lang="en-US" b="1" i="1" dirty="0"/>
              <a:t> et al., 2001</a:t>
            </a:r>
          </a:p>
        </p:txBody>
      </p:sp>
      <p:pic>
        <p:nvPicPr>
          <p:cNvPr id="9" name="Picture 8">
            <a:extLst>
              <a:ext uri="{FF2B5EF4-FFF2-40B4-BE49-F238E27FC236}">
                <a16:creationId xmlns:a16="http://schemas.microsoft.com/office/drawing/2014/main" id="{8F32D8C4-9EBE-7689-2AC5-30F35FB92774}"/>
              </a:ext>
            </a:extLst>
          </p:cNvPr>
          <p:cNvPicPr>
            <a:picLocks noChangeAspect="1"/>
          </p:cNvPicPr>
          <p:nvPr/>
        </p:nvPicPr>
        <p:blipFill>
          <a:blip r:embed="rId4"/>
          <a:stretch>
            <a:fillRect/>
          </a:stretch>
        </p:blipFill>
        <p:spPr>
          <a:xfrm>
            <a:off x="7004809" y="2274345"/>
            <a:ext cx="5174296" cy="2309309"/>
          </a:xfrm>
          <a:prstGeom prst="rect">
            <a:avLst/>
          </a:prstGeom>
        </p:spPr>
      </p:pic>
      <p:sp>
        <p:nvSpPr>
          <p:cNvPr id="10" name="TextBox 9">
            <a:extLst>
              <a:ext uri="{FF2B5EF4-FFF2-40B4-BE49-F238E27FC236}">
                <a16:creationId xmlns:a16="http://schemas.microsoft.com/office/drawing/2014/main" id="{5583114E-18A2-CDC2-33E1-B2E5DFD4CF5C}"/>
              </a:ext>
            </a:extLst>
          </p:cNvPr>
          <p:cNvSpPr txBox="1"/>
          <p:nvPr/>
        </p:nvSpPr>
        <p:spPr>
          <a:xfrm>
            <a:off x="7807569" y="5233181"/>
            <a:ext cx="3546231" cy="830997"/>
          </a:xfrm>
          <a:prstGeom prst="rect">
            <a:avLst/>
          </a:prstGeom>
          <a:noFill/>
        </p:spPr>
        <p:txBody>
          <a:bodyPr wrap="square" rtlCol="0">
            <a:spAutoFit/>
          </a:bodyPr>
          <a:lstStyle/>
          <a:p>
            <a:r>
              <a:rPr lang="en-US" sz="2400" dirty="0"/>
              <a:t>Typical rate of occurrence is about 50 per day at 1AU</a:t>
            </a:r>
          </a:p>
        </p:txBody>
      </p:sp>
    </p:spTree>
    <p:extLst>
      <p:ext uri="{BB962C8B-B14F-4D97-AF65-F5344CB8AC3E}">
        <p14:creationId xmlns:p14="http://schemas.microsoft.com/office/powerpoint/2010/main" val="221443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85841-E27F-FB44-8828-6D87BD4CF2D7}"/>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AEEA4E89-8102-FAF8-9053-3665AB289952}"/>
              </a:ext>
            </a:extLst>
          </p:cNvPr>
          <p:cNvSpPr>
            <a:spLocks noGrp="1"/>
          </p:cNvSpPr>
          <p:nvPr>
            <p:ph idx="1"/>
          </p:nvPr>
        </p:nvSpPr>
        <p:spPr/>
        <p:txBody>
          <a:bodyPr>
            <a:normAutofit fontScale="92500"/>
          </a:bodyPr>
          <a:lstStyle/>
          <a:p>
            <a:pPr marL="0" indent="0">
              <a:buNone/>
            </a:pPr>
            <a:r>
              <a:rPr lang="en-US" dirty="0"/>
              <a:t>Studying the radial distribution of occurrence rate, as well as the properties of solar wind discontinuities may help answer the following questions:</a:t>
            </a:r>
          </a:p>
          <a:p>
            <a:endParaRPr lang="en-US" dirty="0"/>
          </a:p>
          <a:p>
            <a:r>
              <a:rPr lang="en-US" dirty="0"/>
              <a:t>How does the discontinuities change with the radial distance from the Sun?</a:t>
            </a:r>
          </a:p>
          <a:p>
            <a:pPr marL="0" indent="0">
              <a:buNone/>
            </a:pPr>
            <a:endParaRPr lang="en-US" dirty="0"/>
          </a:p>
          <a:p>
            <a:r>
              <a:rPr lang="en-US" dirty="0"/>
              <a:t>How is solar wind discontinuities formed? What is the physical mechanisms?</a:t>
            </a:r>
          </a:p>
          <a:p>
            <a:pPr lvl="1"/>
            <a:r>
              <a:rPr lang="en-US" dirty="0"/>
              <a:t>Generated at or near the sun?</a:t>
            </a:r>
          </a:p>
          <a:p>
            <a:pPr lvl="1"/>
            <a:r>
              <a:rPr lang="en-US" dirty="0"/>
              <a:t>Locally generated in the interplanetary space by turbulence?</a:t>
            </a:r>
          </a:p>
          <a:p>
            <a:endParaRPr lang="en-US" dirty="0"/>
          </a:p>
        </p:txBody>
      </p:sp>
      <p:sp>
        <p:nvSpPr>
          <p:cNvPr id="5" name="TextBox 4">
            <a:extLst>
              <a:ext uri="{FF2B5EF4-FFF2-40B4-BE49-F238E27FC236}">
                <a16:creationId xmlns:a16="http://schemas.microsoft.com/office/drawing/2014/main" id="{F90D3107-AAF2-1876-156A-0FD541963D9F}"/>
              </a:ext>
            </a:extLst>
          </p:cNvPr>
          <p:cNvSpPr txBox="1"/>
          <p:nvPr/>
        </p:nvSpPr>
        <p:spPr>
          <a:xfrm>
            <a:off x="1330522" y="5834846"/>
            <a:ext cx="9530956"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dirty="0"/>
              <a:t>Joint observations of JUNO &amp; ARTEMIS &amp; Other missions really provides a unique opportunity!!!</a:t>
            </a:r>
          </a:p>
        </p:txBody>
      </p:sp>
    </p:spTree>
    <p:extLst>
      <p:ext uri="{BB962C8B-B14F-4D97-AF65-F5344CB8AC3E}">
        <p14:creationId xmlns:p14="http://schemas.microsoft.com/office/powerpoint/2010/main" val="81168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B412D-C58D-E607-5251-71F1C6A3EA57}"/>
              </a:ext>
            </a:extLst>
          </p:cNvPr>
          <p:cNvSpPr>
            <a:spLocks noGrp="1"/>
          </p:cNvSpPr>
          <p:nvPr>
            <p:ph type="title"/>
          </p:nvPr>
        </p:nvSpPr>
        <p:spPr/>
        <p:txBody>
          <a:bodyPr/>
          <a:lstStyle/>
          <a:p>
            <a:r>
              <a:rPr lang="en-US" dirty="0"/>
              <a:t>Juno Orbit</a:t>
            </a:r>
          </a:p>
        </p:txBody>
      </p:sp>
      <p:pic>
        <p:nvPicPr>
          <p:cNvPr id="4" name="Picture 2" descr="Juno Spacecraft Cruise Trajectory">
            <a:extLst>
              <a:ext uri="{FF2B5EF4-FFF2-40B4-BE49-F238E27FC236}">
                <a16:creationId xmlns:a16="http://schemas.microsoft.com/office/drawing/2014/main" id="{DB6D89E4-5D8D-DBBD-4DFC-D4ECFFBF53F4}"/>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467963" y="6968082"/>
            <a:ext cx="580736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DFFF496-B363-7885-A450-EC6070C1E6AA}"/>
              </a:ext>
            </a:extLst>
          </p:cNvPr>
          <p:cNvPicPr>
            <a:picLocks noChangeAspect="1"/>
          </p:cNvPicPr>
          <p:nvPr/>
        </p:nvPicPr>
        <p:blipFill>
          <a:blip r:embed="rId6"/>
          <a:stretch>
            <a:fillRect/>
          </a:stretch>
        </p:blipFill>
        <p:spPr>
          <a:xfrm>
            <a:off x="12287566" y="522257"/>
            <a:ext cx="7772400" cy="3645051"/>
          </a:xfrm>
          <a:prstGeom prst="rect">
            <a:avLst/>
          </a:prstGeom>
        </p:spPr>
      </p:pic>
      <p:pic>
        <p:nvPicPr>
          <p:cNvPr id="9" name="Picture 8">
            <a:extLst>
              <a:ext uri="{FF2B5EF4-FFF2-40B4-BE49-F238E27FC236}">
                <a16:creationId xmlns:a16="http://schemas.microsoft.com/office/drawing/2014/main" id="{81A71B17-F555-3B61-BF00-AB48790EFA7B}"/>
              </a:ext>
            </a:extLst>
          </p:cNvPr>
          <p:cNvPicPr>
            <a:picLocks noChangeAspect="1"/>
          </p:cNvPicPr>
          <p:nvPr/>
        </p:nvPicPr>
        <p:blipFill>
          <a:blip r:embed="rId7"/>
          <a:stretch>
            <a:fillRect/>
          </a:stretch>
        </p:blipFill>
        <p:spPr>
          <a:xfrm>
            <a:off x="12716147" y="4167308"/>
            <a:ext cx="7772400" cy="3757138"/>
          </a:xfrm>
          <a:prstGeom prst="rect">
            <a:avLst/>
          </a:prstGeom>
        </p:spPr>
      </p:pic>
      <p:pic>
        <p:nvPicPr>
          <p:cNvPr id="14" name="Online Media 13" descr="Juno spacecraft trajectory animation">
            <a:hlinkClick r:id="" action="ppaction://media"/>
            <a:extLst>
              <a:ext uri="{FF2B5EF4-FFF2-40B4-BE49-F238E27FC236}">
                <a16:creationId xmlns:a16="http://schemas.microsoft.com/office/drawing/2014/main" id="{4129F86A-D6F7-ADDF-E27B-6F3E9C769AF9}"/>
              </a:ext>
            </a:extLst>
          </p:cNvPr>
          <p:cNvPicPr>
            <a:picLocks noRot="1" noChangeAspect="1"/>
          </p:cNvPicPr>
          <p:nvPr>
            <a:videoFile r:link="rId1"/>
          </p:nvPr>
        </p:nvPicPr>
        <p:blipFill>
          <a:blip r:embed="rId8"/>
          <a:stretch>
            <a:fillRect/>
          </a:stretch>
        </p:blipFill>
        <p:spPr>
          <a:xfrm>
            <a:off x="1641333" y="1824226"/>
            <a:ext cx="8909334" cy="5033774"/>
          </a:xfrm>
          <a:prstGeom prst="rect">
            <a:avLst/>
          </a:prstGeom>
        </p:spPr>
      </p:pic>
      <p:sp>
        <p:nvSpPr>
          <p:cNvPr id="3" name="TextBox 2">
            <a:extLst>
              <a:ext uri="{FF2B5EF4-FFF2-40B4-BE49-F238E27FC236}">
                <a16:creationId xmlns:a16="http://schemas.microsoft.com/office/drawing/2014/main" id="{091BB321-D4E0-F5FB-B44C-89368DC2CF71}"/>
              </a:ext>
            </a:extLst>
          </p:cNvPr>
          <p:cNvSpPr txBox="1"/>
          <p:nvPr/>
        </p:nvSpPr>
        <p:spPr>
          <a:xfrm>
            <a:off x="4444665" y="285647"/>
            <a:ext cx="7123425" cy="1384995"/>
          </a:xfrm>
          <a:prstGeom prst="rect">
            <a:avLst/>
          </a:prstGeom>
          <a:noFill/>
        </p:spPr>
        <p:txBody>
          <a:bodyPr wrap="none" rtlCol="0">
            <a:spAutoFit/>
          </a:bodyPr>
          <a:lstStyle/>
          <a:p>
            <a:r>
              <a:rPr lang="en-US" sz="2800" dirty="0"/>
              <a:t>- </a:t>
            </a:r>
            <a:r>
              <a:rPr lang="en-US" sz="2800" b="1" dirty="0"/>
              <a:t>Five-year</a:t>
            </a:r>
            <a:r>
              <a:rPr lang="en-US" sz="2800" dirty="0"/>
              <a:t> cruise to Jupiter from 2011 to 2016</a:t>
            </a:r>
          </a:p>
          <a:p>
            <a:r>
              <a:rPr lang="en-US" sz="2800" dirty="0"/>
              <a:t>- One earth flyby in 2013</a:t>
            </a:r>
          </a:p>
          <a:p>
            <a:r>
              <a:rPr lang="en-US" sz="2800" dirty="0"/>
              <a:t>- Nearly the same Heliographic latitude as Earth</a:t>
            </a:r>
          </a:p>
        </p:txBody>
      </p:sp>
      <p:pic>
        <p:nvPicPr>
          <p:cNvPr id="5" name="Online Media 4" descr="Most Spooky Halloween Music - Mysterious &amp; Spooky Instrumental Collection">
            <a:hlinkClick r:id="" action="ppaction://media"/>
            <a:extLst>
              <a:ext uri="{FF2B5EF4-FFF2-40B4-BE49-F238E27FC236}">
                <a16:creationId xmlns:a16="http://schemas.microsoft.com/office/drawing/2014/main" id="{F554EBA8-93B9-25FB-FFF8-A7D6D27B7BE3}"/>
              </a:ext>
            </a:extLst>
          </p:cNvPr>
          <p:cNvPicPr>
            <a:picLocks noRot="1" noChangeAspect="1"/>
          </p:cNvPicPr>
          <p:nvPr>
            <a:videoFile r:link="rId2"/>
          </p:nvPr>
        </p:nvPicPr>
        <p:blipFill>
          <a:blip r:embed="rId9"/>
          <a:stretch>
            <a:fillRect/>
          </a:stretch>
        </p:blipFill>
        <p:spPr>
          <a:xfrm>
            <a:off x="10773026" y="4341113"/>
            <a:ext cx="646090" cy="365041"/>
          </a:xfrm>
          <a:prstGeom prst="rect">
            <a:avLst/>
          </a:prstGeom>
        </p:spPr>
      </p:pic>
    </p:spTree>
    <p:extLst>
      <p:ext uri="{BB962C8B-B14F-4D97-AF65-F5344CB8AC3E}">
        <p14:creationId xmlns:p14="http://schemas.microsoft.com/office/powerpoint/2010/main" val="3017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4"/>
                </p:tgtEl>
              </p:cMediaNode>
            </p:vide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4"/>
                                        </p:tgtEl>
                                      </p:cBhvr>
                                    </p:cmd>
                                  </p:childTnLst>
                                </p:cTn>
                              </p:par>
                            </p:childTnLst>
                          </p:cTn>
                        </p:par>
                      </p:childTnLst>
                    </p:cTn>
                  </p:par>
                </p:childTnLst>
              </p:cTn>
              <p:nextCondLst>
                <p:cond evt="onClick" delay="0">
                  <p:tgtEl>
                    <p:spTgt spid="1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7E7E-E9A2-2B3C-53FD-46AEA3C7C11B}"/>
              </a:ext>
            </a:extLst>
          </p:cNvPr>
          <p:cNvSpPr>
            <a:spLocks noGrp="1"/>
          </p:cNvSpPr>
          <p:nvPr>
            <p:ph type="title"/>
          </p:nvPr>
        </p:nvSpPr>
        <p:spPr/>
        <p:txBody>
          <a:bodyPr/>
          <a:lstStyle/>
          <a:p>
            <a:r>
              <a:rPr lang="en-US" dirty="0"/>
              <a:t>Datasets Overview</a:t>
            </a:r>
          </a:p>
        </p:txBody>
      </p:sp>
      <p:sp>
        <p:nvSpPr>
          <p:cNvPr id="3" name="Content Placeholder 2">
            <a:extLst>
              <a:ext uri="{FF2B5EF4-FFF2-40B4-BE49-F238E27FC236}">
                <a16:creationId xmlns:a16="http://schemas.microsoft.com/office/drawing/2014/main" id="{FCABBA36-9105-7C3C-651B-3F2826DE9FF9}"/>
              </a:ext>
            </a:extLst>
          </p:cNvPr>
          <p:cNvSpPr>
            <a:spLocks noGrp="1"/>
          </p:cNvSpPr>
          <p:nvPr>
            <p:ph idx="1"/>
          </p:nvPr>
        </p:nvSpPr>
        <p:spPr/>
        <p:txBody>
          <a:bodyPr/>
          <a:lstStyle/>
          <a:p>
            <a:r>
              <a:rPr lang="en-US" dirty="0"/>
              <a:t>To eliminate the effect of the solar wind structure, we use data from other missions (mainly at 1AU) to provide a way of normalization.</a:t>
            </a:r>
          </a:p>
          <a:p>
            <a:endParaRPr lang="en-US" dirty="0"/>
          </a:p>
        </p:txBody>
      </p:sp>
      <p:pic>
        <p:nvPicPr>
          <p:cNvPr id="5" name="Picture 4">
            <a:extLst>
              <a:ext uri="{FF2B5EF4-FFF2-40B4-BE49-F238E27FC236}">
                <a16:creationId xmlns:a16="http://schemas.microsoft.com/office/drawing/2014/main" id="{8B7B5C62-92DD-ED66-B8A1-68DAE596C011}"/>
              </a:ext>
            </a:extLst>
          </p:cNvPr>
          <p:cNvPicPr>
            <a:picLocks noChangeAspect="1"/>
          </p:cNvPicPr>
          <p:nvPr/>
        </p:nvPicPr>
        <p:blipFill>
          <a:blip r:embed="rId3"/>
          <a:stretch>
            <a:fillRect/>
          </a:stretch>
        </p:blipFill>
        <p:spPr>
          <a:xfrm>
            <a:off x="588119" y="3262054"/>
            <a:ext cx="11015762" cy="3230821"/>
          </a:xfrm>
          <a:prstGeom prst="rect">
            <a:avLst/>
          </a:prstGeom>
        </p:spPr>
      </p:pic>
    </p:spTree>
    <p:extLst>
      <p:ext uri="{BB962C8B-B14F-4D97-AF65-F5344CB8AC3E}">
        <p14:creationId xmlns:p14="http://schemas.microsoft.com/office/powerpoint/2010/main" val="1020147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4">
            <a:extLst>
              <a:ext uri="{FF2B5EF4-FFF2-40B4-BE49-F238E27FC236}">
                <a16:creationId xmlns:a16="http://schemas.microsoft.com/office/drawing/2014/main" id="{19B61DD3-A001-7944-43CB-C8F279222308}"/>
              </a:ext>
            </a:extLst>
          </p:cNvPr>
          <p:cNvPicPr>
            <a:picLocks noChangeAspect="1"/>
          </p:cNvPicPr>
          <p:nvPr/>
        </p:nvPicPr>
        <p:blipFill>
          <a:blip r:embed="rId3"/>
          <a:stretch>
            <a:fillRect/>
          </a:stretch>
        </p:blipFill>
        <p:spPr>
          <a:xfrm>
            <a:off x="12453730" y="104709"/>
            <a:ext cx="4351338" cy="4351338"/>
          </a:xfrm>
          <a:prstGeom prst="rect">
            <a:avLst/>
          </a:prstGeom>
        </p:spPr>
      </p:pic>
      <p:sp>
        <p:nvSpPr>
          <p:cNvPr id="2" name="Title 1">
            <a:extLst>
              <a:ext uri="{FF2B5EF4-FFF2-40B4-BE49-F238E27FC236}">
                <a16:creationId xmlns:a16="http://schemas.microsoft.com/office/drawing/2014/main" id="{5F51AFB0-E69C-1A52-0DCD-27269AB9E351}"/>
              </a:ext>
            </a:extLst>
          </p:cNvPr>
          <p:cNvSpPr>
            <a:spLocks noGrp="1"/>
          </p:cNvSpPr>
          <p:nvPr>
            <p:ph type="title"/>
          </p:nvPr>
        </p:nvSpPr>
        <p:spPr/>
        <p:txBody>
          <a:bodyPr/>
          <a:lstStyle/>
          <a:p>
            <a:r>
              <a:rPr lang="en-US" dirty="0"/>
              <a:t>Solar Wind Model (MSWIM2D)</a:t>
            </a:r>
          </a:p>
        </p:txBody>
      </p:sp>
      <p:sp>
        <p:nvSpPr>
          <p:cNvPr id="3" name="Content Placeholder 2">
            <a:extLst>
              <a:ext uri="{FF2B5EF4-FFF2-40B4-BE49-F238E27FC236}">
                <a16:creationId xmlns:a16="http://schemas.microsoft.com/office/drawing/2014/main" id="{3A5A78F9-D5B4-786F-CF1B-BE63B9AE86E5}"/>
              </a:ext>
            </a:extLst>
          </p:cNvPr>
          <p:cNvSpPr>
            <a:spLocks noGrp="1"/>
          </p:cNvSpPr>
          <p:nvPr>
            <p:ph idx="1"/>
          </p:nvPr>
        </p:nvSpPr>
        <p:spPr>
          <a:xfrm>
            <a:off x="838200" y="1825626"/>
            <a:ext cx="10015330" cy="2521088"/>
          </a:xfrm>
        </p:spPr>
        <p:txBody>
          <a:bodyPr>
            <a:normAutofit/>
          </a:bodyPr>
          <a:lstStyle/>
          <a:p>
            <a:r>
              <a:rPr lang="en-US" dirty="0"/>
              <a:t>Representing the solar wind in the ecliptic plane  from 1 to 75 au</a:t>
            </a:r>
          </a:p>
          <a:p>
            <a:endParaRPr lang="en-US" dirty="0"/>
          </a:p>
          <a:p>
            <a:r>
              <a:rPr lang="en-US" dirty="0"/>
              <a:t>2D MHD model, using the BATSRUS MHD solver</a:t>
            </a:r>
          </a:p>
          <a:p>
            <a:r>
              <a:rPr lang="en-US" dirty="0"/>
              <a:t>Inner boundary filled by time-shifting data from multiple spacecraft</a:t>
            </a:r>
          </a:p>
        </p:txBody>
      </p:sp>
      <p:pic>
        <p:nvPicPr>
          <p:cNvPr id="4" name="Picture 3">
            <a:extLst>
              <a:ext uri="{FF2B5EF4-FFF2-40B4-BE49-F238E27FC236}">
                <a16:creationId xmlns:a16="http://schemas.microsoft.com/office/drawing/2014/main" id="{28AC9AA9-EBC4-AB11-09DA-82C41E880525}"/>
              </a:ext>
            </a:extLst>
          </p:cNvPr>
          <p:cNvPicPr>
            <a:picLocks noChangeAspect="1"/>
          </p:cNvPicPr>
          <p:nvPr/>
        </p:nvPicPr>
        <p:blipFill rotWithShape="1">
          <a:blip r:embed="rId4"/>
          <a:srcRect t="8108" r="-172" b="5988"/>
          <a:stretch/>
        </p:blipFill>
        <p:spPr>
          <a:xfrm>
            <a:off x="298174" y="4346715"/>
            <a:ext cx="11615530" cy="2521088"/>
          </a:xfrm>
          <a:prstGeom prst="rect">
            <a:avLst/>
          </a:prstGeom>
        </p:spPr>
      </p:pic>
      <p:sp>
        <p:nvSpPr>
          <p:cNvPr id="6" name="TextBox 5">
            <a:extLst>
              <a:ext uri="{FF2B5EF4-FFF2-40B4-BE49-F238E27FC236}">
                <a16:creationId xmlns:a16="http://schemas.microsoft.com/office/drawing/2014/main" id="{B6F4A4D3-B2AA-AE74-B1DE-C79FE490B8DF}"/>
              </a:ext>
            </a:extLst>
          </p:cNvPr>
          <p:cNvSpPr txBox="1"/>
          <p:nvPr/>
        </p:nvSpPr>
        <p:spPr>
          <a:xfrm>
            <a:off x="254498" y="5185138"/>
            <a:ext cx="380232" cy="523220"/>
          </a:xfrm>
          <a:prstGeom prst="rect">
            <a:avLst/>
          </a:prstGeom>
          <a:solidFill>
            <a:schemeClr val="bg1"/>
          </a:solidFill>
        </p:spPr>
        <p:txBody>
          <a:bodyPr wrap="none" rtlCol="0">
            <a:spAutoFit/>
          </a:bodyPr>
          <a:lstStyle/>
          <a:p>
            <a:r>
              <a:rPr lang="en-US" sz="2800" dirty="0"/>
              <a:t>B</a:t>
            </a:r>
          </a:p>
        </p:txBody>
      </p:sp>
      <p:sp>
        <p:nvSpPr>
          <p:cNvPr id="7" name="TextBox 6">
            <a:extLst>
              <a:ext uri="{FF2B5EF4-FFF2-40B4-BE49-F238E27FC236}">
                <a16:creationId xmlns:a16="http://schemas.microsoft.com/office/drawing/2014/main" id="{6E64D486-E1EA-7AD4-2504-25497BC85D79}"/>
              </a:ext>
            </a:extLst>
          </p:cNvPr>
          <p:cNvSpPr txBox="1"/>
          <p:nvPr/>
        </p:nvSpPr>
        <p:spPr>
          <a:xfrm>
            <a:off x="10924550" y="4456047"/>
            <a:ext cx="1408555" cy="830997"/>
          </a:xfrm>
          <a:prstGeom prst="rect">
            <a:avLst/>
          </a:prstGeom>
          <a:solidFill>
            <a:schemeClr val="bg1"/>
          </a:solidFill>
        </p:spPr>
        <p:txBody>
          <a:bodyPr wrap="square" rtlCol="0">
            <a:spAutoFit/>
          </a:bodyPr>
          <a:lstStyle/>
          <a:p>
            <a:r>
              <a:rPr lang="en-US" sz="2400" dirty="0">
                <a:solidFill>
                  <a:srgbClr val="00B0F0"/>
                </a:solidFill>
              </a:rPr>
              <a:t>1h model</a:t>
            </a:r>
          </a:p>
          <a:p>
            <a:r>
              <a:rPr lang="en-US" sz="2400" dirty="0">
                <a:solidFill>
                  <a:srgbClr val="FF0000"/>
                </a:solidFill>
              </a:rPr>
              <a:t>1h JUNO</a:t>
            </a:r>
          </a:p>
        </p:txBody>
      </p:sp>
    </p:spTree>
    <p:extLst>
      <p:ext uri="{BB962C8B-B14F-4D97-AF65-F5344CB8AC3E}">
        <p14:creationId xmlns:p14="http://schemas.microsoft.com/office/powerpoint/2010/main" val="372854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2803</TotalTime>
  <Words>1086</Words>
  <Application>Microsoft Macintosh PowerPoint</Application>
  <PresentationFormat>Widescreen</PresentationFormat>
  <Paragraphs>102</Paragraphs>
  <Slides>18</Slides>
  <Notes>16</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-apple-system</vt:lpstr>
      <vt:lpstr>Arial</vt:lpstr>
      <vt:lpstr>Calibri</vt:lpstr>
      <vt:lpstr>Calibri Light</vt:lpstr>
      <vt:lpstr>Google Sans</vt:lpstr>
      <vt:lpstr>Helvetica Neue</vt:lpstr>
      <vt:lpstr>Inter Var</vt:lpstr>
      <vt:lpstr>MJXc-TeX-main-R</vt:lpstr>
      <vt:lpstr>Source Sans Pro</vt:lpstr>
      <vt:lpstr>Office Theme</vt:lpstr>
      <vt:lpstr>Solar wind discontinuities beyond 1AU</vt:lpstr>
      <vt:lpstr>Solar wind discontinuities</vt:lpstr>
      <vt:lpstr>Solar wind discontinuities </vt:lpstr>
      <vt:lpstr>Importance of solar wind discontinuities</vt:lpstr>
      <vt:lpstr>Radial dependencies of discontinuities</vt:lpstr>
      <vt:lpstr>Motivation</vt:lpstr>
      <vt:lpstr>Juno Orbit</vt:lpstr>
      <vt:lpstr>Datasets Overview</vt:lpstr>
      <vt:lpstr>Solar Wind Model (MSWIM2D)</vt:lpstr>
      <vt:lpstr>Examples of solar wind discontinuities (SWD)</vt:lpstr>
      <vt:lpstr>PowerPoint Presentation</vt:lpstr>
      <vt:lpstr>PowerPoint Presentation</vt:lpstr>
      <vt:lpstr>PowerPoint Presentation</vt:lpstr>
      <vt:lpstr>Occurrence rates</vt:lpstr>
      <vt:lpstr>PowerPoint Presentation</vt:lpstr>
      <vt:lpstr>PowerPoint Presentation</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wind discontinuities</dc:title>
  <dc:creator>Zijin Zhang</dc:creator>
  <cp:lastModifiedBy>Zijin Zhang</cp:lastModifiedBy>
  <cp:revision>25</cp:revision>
  <cp:lastPrinted>2023-10-27T16:32:30Z</cp:lastPrinted>
  <dcterms:created xsi:type="dcterms:W3CDTF">2023-10-25T23:58:16Z</dcterms:created>
  <dcterms:modified xsi:type="dcterms:W3CDTF">2023-12-05T00:05:44Z</dcterms:modified>
</cp:coreProperties>
</file>