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g" ContentType="image/jpeg"/>
  <Default Extension="svg" ContentType="image/svg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1" Type="http://schemas.openxmlformats.org/officeDocument/2006/relationships/viewProps" Target="viewProps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3" Type="http://schemas.openxmlformats.org/officeDocument/2006/relationships/tableStyles" Target="tableStyles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jp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g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5.svg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i.org/10.1029/2007JA012578" TargetMode="Externa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Multifluid model of a one-dimensional steady state force-free current sheet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Force-free current sheet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We are interested in solutions with </a:t>
                </a:r>
                <a14:m>
                  <m:oMath xmlns:m="http://schemas.openxmlformats.org/officeDocument/2006/math">
                    <m:sSubSup>
                      <m:e>
                        <m:r>
                          <m:t>B</m:t>
                        </m:r>
                      </m:e>
                      <m:sub>
                        <m:r>
                          <m:t>x</m:t>
                        </m:r>
                      </m:sub>
                      <m:sup>
                        <m: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m:t>+</m:t>
                    </m:r>
                    <m:sSubSup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  <m:sup>
                        <m: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m:t>=</m:t>
                    </m:r>
                    <m:sSubSup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  <m:sup>
                        <m: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m:t>=</m:t>
                    </m:r>
                    <m:r>
                      <m:t>c</m:t>
                    </m:r>
                    <m:r>
                      <m:t>o</m:t>
                    </m:r>
                    <m:r>
                      <m:t>n</m:t>
                    </m:r>
                    <m:r>
                      <m:t>s</m:t>
                    </m:r>
                    <m:r>
                      <m:t>t</m:t>
                    </m:r>
                  </m:oMath>
                </a14:m>
                <a:r>
                  <a:rPr/>
                  <a:t> (force-free current sheet). This provides another equation for the system, now we have 3*2+2+1=9 equations for 10 unknowns (the system is close to be fully determined). From Ampere’s law (Equation 2) and (Equation 3), we have: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n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sSub>
                            <m:e>
                              <m:r>
                                <m:t>u</m:t>
                              </m:r>
                            </m:e>
                            <m:sub>
                              <m:r>
                                <m:t>x</m:t>
                              </m:r>
                            </m:sub>
                          </m:sSub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y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u</m:t>
                              </m:r>
                            </m:e>
                            <m:sub>
                              <m:r>
                                <m:t>y</m:t>
                              </m:r>
                            </m:sub>
                          </m:sSub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x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And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sSub>
                      <m:e>
                        <m:r>
                          <m:t>u</m:t>
                        </m:r>
                      </m:e>
                      <m:sub>
                        <m:r>
                          <m:t>1</m:t>
                        </m:r>
                        <m:r>
                          <m:t>x</m:t>
                        </m:r>
                      </m:sub>
                    </m:sSub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n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sSub>
                      <m:e>
                        <m:r>
                          <m:t>u</m:t>
                        </m:r>
                      </m:e>
                      <m:sub>
                        <m:r>
                          <m:t>1</m:t>
                        </m:r>
                        <m:r>
                          <m:t>y</m:t>
                        </m:r>
                      </m:sub>
                    </m:sSub>
                    <m:sSub>
                      <m:e>
                        <m:r>
                          <m:t>B</m:t>
                        </m:r>
                      </m:e>
                      <m:sub>
                        <m:r>
                          <m:t>x</m:t>
                        </m:r>
                      </m:sub>
                    </m:sSub>
                    <m:r>
                      <m:rPr>
                        <m:sty m:val="p"/>
                      </m:rPr>
                      <m:t>+</m:t>
                    </m:r>
                    <m:sSub>
                      <m:e>
                        <m:r>
                          <m:t>C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sSub>
                      <m:e>
                        <m:r>
                          <m:t>u</m:t>
                        </m:r>
                      </m:e>
                      <m:sub>
                        <m:r>
                          <m:t>2</m:t>
                        </m:r>
                        <m:r>
                          <m:t>x</m:t>
                        </m:r>
                      </m:sub>
                    </m:sSub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n</m:t>
                        </m:r>
                      </m:e>
                      <m:sub>
                        <m:r>
                          <m:t>2</m:t>
                        </m:r>
                      </m:sub>
                    </m:sSub>
                    <m:sSub>
                      <m:e>
                        <m:r>
                          <m:t>u</m:t>
                        </m:r>
                      </m:e>
                      <m:sub>
                        <m:r>
                          <m:t>2</m:t>
                        </m:r>
                        <m:r>
                          <m:t>y</m:t>
                        </m:r>
                      </m:sub>
                    </m:sSub>
                    <m:sSub>
                      <m:e>
                        <m:r>
                          <m:t>B</m:t>
                        </m:r>
                      </m:e>
                      <m:sub>
                        <m:r>
                          <m:t>x</m:t>
                        </m:r>
                      </m:sub>
                    </m:sSub>
                    <m:r>
                      <m:rPr>
                        <m:sty m:val="p"/>
                      </m:rPr>
                      <m:t>−</m:t>
                    </m:r>
                    <m:sSub>
                      <m:e>
                        <m:r>
                          <m:t>C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. Assuming </a:t>
                </a:r>
                <a14:m>
                  <m:oMath xmlns:m="http://schemas.openxmlformats.org/officeDocument/2006/math">
                    <m:sSub>
                      <m:e>
                        <m:r>
                          <m:t>C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  <a:r>
                  <a:rPr/>
                  <a:t>, from first two equations in (Equation 1), we have: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Sup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x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r>
                        <m:rPr>
                          <m:sty m:val="p"/>
                        </m:rPr>
                        <m:t>+</m:t>
                      </m:r>
                      <m:sSubSup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y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r>
                        <m:rPr>
                          <m:sty m:val="p"/>
                        </m:rPr>
                        <m:t>=</m:t>
                      </m:r>
                      <m:r>
                        <m:t>c</m:t>
                      </m:r>
                      <m:r>
                        <m:t>o</m:t>
                      </m:r>
                      <m:r>
                        <m:t>n</m:t>
                      </m:r>
                      <m:r>
                        <m:t>s</m:t>
                      </m:r>
                      <m:r>
                        <m:t>t</m:t>
                      </m:r>
                    </m:oMath>
                  </m:oMathPara>
                </a14:m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 b="1"/>
                  <a:t>Definition 1</a:t>
                </a:r>
                <a:r>
                  <a:rPr/>
                  <a:t> Express the quantities of the second ion species relative to the first species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x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x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y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y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z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z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  <m:r>
                            <m:t>z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n</m:t>
                          </m:r>
                        </m:sub>
                      </m:sSub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r>
                        <m:t>1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∑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x</m:t>
                          </m:r>
                        </m:sub>
                      </m:sSub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n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r>
                        <m:t>1</m:t>
                      </m:r>
                      <m:r>
                        <m:rPr>
                          <m:sty m:val="p"/>
                        </m:rPr>
                        <m:t>+</m:t>
                      </m:r>
                      <m:r>
                        <m:rPr>
                          <m:sty m:val="p"/>
                        </m:rPr>
                        <m:t>∑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y</m:t>
                          </m:r>
                        </m:sub>
                      </m:sSub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n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box>
                        <m:boxPr>
                          <m:opEmu m:val="on"/>
                        </m:boxPr>
                        <m:e>
                          <m:r>
                            <m:rPr>
                              <m:sty m:val="p"/>
                            </m:rPr>
                            <m:t>:=</m:t>
                          </m:r>
                        </m:e>
                      </m:box>
                      <m:r>
                        <m:rPr>
                          <m:sty m:val="p"/>
                        </m:rPr>
                        <m:t>∑</m:t>
                      </m:r>
                      <m:r>
                        <m:t>1</m:t>
                      </m:r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z</m:t>
                          </m:r>
                        </m:sub>
                      </m:sSub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α</m:t>
                          </m:r>
                          <m:r>
                            <m:t>n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Notes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e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1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sSub>
                          <m:e>
                            <m:r>
                              <m:t>λ</m:t>
                            </m:r>
                          </m:e>
                          <m:sub>
                            <m:r>
                              <m:t>z</m:t>
                            </m:r>
                          </m:sub>
                        </m:sSub>
                        <m:sSub>
                          <m:e>
                            <m:r>
                              <m:t>λ</m:t>
                            </m:r>
                          </m:e>
                          <m:sub>
                            <m:r>
                              <m:t>n</m:t>
                            </m:r>
                          </m:sub>
                        </m:sSub>
                      </m:e>
                    </m:d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.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z</m:t>
                        </m:r>
                      </m:sub>
                    </m:sSub>
                  </m:oMath>
                </a14:m>
                <a:r>
                  <a:rPr/>
                  <a:t> is constant while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x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 are not.</a:t>
                </a:r>
              </a:p>
              <a:p>
                <a:pPr lvl="0" indent="0" marL="0">
                  <a:buNone/>
                </a:pPr>
                <a:r>
                  <a:rPr b="1"/>
                  <a:t>Definition 2</a:t>
                </a:r>
                <a:r>
                  <a:rPr/>
                  <a:t> Force-free condition let us express the magnetic field and velocity in terms of the angle </a:t>
                </a:r>
                <a14:m>
                  <m:oMath xmlns:m="http://schemas.openxmlformats.org/officeDocument/2006/math">
                    <m:r>
                      <m:t>θ</m:t>
                    </m:r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cos</m:t>
                      </m:r>
                      <m:r>
                        <m:t>θ</m:t>
                      </m:r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r>
                        <m:t>θ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cos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,</m:t>
                      </m:r>
                      <m:r>
                        <m:t> 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</m:oMath>
                  </m:oMathPara>
                </a14:m>
              </a:p>
            </p:txBody>
          </p:sp>
        </mc:Choice>
      </mc:AlternateContent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 xmlns:m="http://schemas.openxmlformats.org/officeDocument/2006/math">
                    <m:sSub>
                      <m:e>
                        <m:r>
                          <m:t>C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  <a:r>
                  <a:rPr/>
                  <a:t> immediately implies </a:t>
                </a:r>
                <a14:m>
                  <m:oMath xmlns:m="http://schemas.openxmlformats.org/officeDocument/2006/math">
                    <m:r>
                      <m:t>θ</m:t>
                    </m:r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θ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+</m:t>
                    </m:r>
                    <m:r>
                      <m:t>k</m:t>
                    </m:r>
                    <m:r>
                      <m:t>π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x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. #TODO: Prove </a:t>
                </a:r>
                <a14:m>
                  <m:oMath xmlns:m="http://schemas.openxmlformats.org/officeDocument/2006/math">
                    <m:sSub>
                      <m:e>
                        <m:r>
                          <m:t>C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  <a:r>
                  <a:rPr/>
                  <a:t> is like a boundary condition not a equation.</a:t>
                </a:r>
              </a:p>
              <a:p>
                <a:pPr lvl="0" indent="0" marL="0">
                  <a:buNone/>
                </a:pPr>
                <a:r>
                  <a:rPr/>
                  <a:t>The first momentum equation (Equation 1) after substituting the above expression becomes: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r>
                        <m:rPr>
                          <m:sty m:val="p"/>
                        </m:rPr>
                        <m:t>′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r>
                        <m:t>θ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⇒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r>
                        <m:rPr>
                          <m:sty m:val="p"/>
                        </m:rPr>
                        <m:t>′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−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α</m:t>
                              </m:r>
                            </m:sub>
                          </m:sSub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Γ</m:t>
                              </m:r>
                            </m:e>
                            <m:sub>
                              <m:r>
                                <m:t>α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±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u</m:t>
                              </m:r>
                            </m:e>
                            <m:sub>
                              <m:r>
                                <m:t>α</m:t>
                              </m:r>
                            </m:sub>
                          </m:sSub>
                        </m:den>
                      </m:f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5</m:t>
                          </m:r>
                        </m:e>
                      </m:d>
                    </m:oMath>
                  </m:oMathPara>
                </a14:m>
              </a:p>
              <a:p>
                <a:pPr lvl="0"/>
                <a:r>
                  <a:rPr/>
                  <a:t>Note that </a:t>
                </a:r>
                <a14:m>
                  <m:oMath xmlns:m="http://schemas.openxmlformats.org/officeDocument/2006/math">
                    <m:sSub>
                      <m:e>
                        <m:r>
                          <m:t>θ</m:t>
                        </m:r>
                      </m:e>
                      <m:sub>
                        <m:r>
                          <m:t>α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n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/>
                  <a:t> are dependent variables, and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α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/>
                  <a:t> are constants determined by the system.</a:t>
                </a:r>
              </a:p>
              <a:p>
                <a:pPr lvl="0"/>
                <a:r>
                  <a:rPr b="1"/>
                  <a:t>So given the profile of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 b="1"/>
                  <a:t>, we could solve the above equation to get the profile of </a:t>
                </a:r>
                <a14:m>
                  <m:oMath xmlns:m="http://schemas.openxmlformats.org/officeDocument/2006/math">
                    <m:sSub>
                      <m:e>
                        <m:r>
                          <m:t>θ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 b="1"/>
                  <a:t>, thus the profile of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 b="1"/>
                  <a:t>.</a:t>
                </a:r>
              </a:p>
              <a:p>
                <a:pPr lvl="0"/>
                <a:r>
                  <a:rPr/>
                  <a:t>The derivative of </a:t>
                </a:r>
                <a14:m>
                  <m:oMath xmlns:m="http://schemas.openxmlformats.org/officeDocument/2006/math">
                    <m:r>
                      <m:t>θ</m:t>
                    </m:r>
                  </m:oMath>
                </a14:m>
                <a:r>
                  <a:rPr/>
                  <a:t> goes to zero at infinity, gives us a relation between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±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  <m:sSub>
                            <m:e>
                              <m:r>
                                <m:t>Γ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d>
                            <m:dPr>
                              <m:begChr m:val="("/>
                              <m:endChr m:val=")"/>
                              <m:sepChr m:val=""/>
                              <m:grow/>
                            </m:dPr>
                            <m:e>
                              <m:r>
                                <m:rPr>
                                  <m:sty m:val="p"/>
                                </m:rPr>
                                <m:t>∞</m:t>
                              </m:r>
                            </m:e>
                          </m:d>
                        </m:den>
                      </m:f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6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The Ampere’s law (Equation 3) become: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r>
                        <m:t>θ</m:t>
                      </m:r>
                      <m:r>
                        <m:t>θ</m:t>
                      </m:r>
                      <m:r>
                        <m:rPr>
                          <m:sty m:val="p"/>
                        </m:rPr>
                        <m:t>′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sSub>
                        <m:e>
                          <m:r>
                            <m:t>θ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sin</m:t>
                      </m:r>
                      <m:r>
                        <m:t>θ</m:t>
                      </m:r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sty m:val="p"/>
                        </m:rPr>
                        <m:t>⇒</m:t>
                      </m:r>
                      <m:r>
                        <m:t>θ</m:t>
                      </m:r>
                      <m:r>
                        <m:rPr>
                          <m:sty m:val="p"/>
                        </m:rPr>
                        <m:t>′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∓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y</m:t>
                              </m:r>
                            </m:sub>
                          </m:sSub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sSub>
                            <m:e>
                              <m:r>
                                <m:t>u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  <m:sSub>
                            <m:e>
                              <m:r>
                                <m:t>Γ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</m:den>
                      </m:f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7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By equating the above two equations, we could get a relation between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1</m:t>
                        </m:r>
                      </m:sub>
                    </m:sSub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Λ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−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  <m:d>
                            <m:dPr>
                              <m:begChr m:val="("/>
                              <m:endChr m:val=")"/>
                              <m:sepChr m:val=""/>
                              <m:grow/>
                            </m:dPr>
                            <m:e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>
                                <m:e>
                                  <m:r>
                                    <m:t>n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u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Sup>
                                <m:e>
                                  <m:r>
                                    <m:t>B</m:t>
                                  </m:r>
                                </m:e>
                                <m:sub>
                                  <m:r>
                                    <m:t>z</m:t>
                                  </m:r>
                                </m:sub>
                                <m:sup>
                                  <m:r>
                                    <m:t>2</m:t>
                                  </m:r>
                                </m:sup>
                              </m:sSubSup>
                              <m:r>
                                <m:rPr>
                                  <m:sty m:val="p"/>
                                </m:rPr>
                                <m:t>+</m:t>
                              </m:r>
                              <m:sSub>
                                <m:e>
                                  <m:r>
                                    <m:t>B</m:t>
                                  </m:r>
                                </m:e>
                                <m:sub>
                                  <m:r>
                                    <m:t>0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Γ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B</m:t>
                                  </m:r>
                                </m:e>
                                <m:sub>
                                  <m:r>
                                    <m:t>z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sSubSup>
                                <m:e>
                                  <m:r>
                                    <m:t>Γ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2</m:t>
                                  </m:r>
                                </m:sup>
                              </m:sSubSup>
                              <m:sSub>
                                <m:e>
                                  <m:r>
                                    <m:t>u</m:t>
                                  </m:r>
                                </m:e>
                                <m:sub>
                                  <m:r>
                                    <m:t>1</m:t>
                                  </m:r>
                                </m:sub>
                              </m:sSub>
                              <m:sSub>
                                <m:e>
                                  <m:r>
                                    <m:t>Λ</m:t>
                                  </m:r>
                                </m:e>
                                <m:sub>
                                  <m:r>
                                    <m:t>z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e>
                              <m:r>
                                <m:t>Γ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</m:sSub>
                          <m:sSubSup>
                            <m:e>
                              <m:r>
                                <m:t>u</m:t>
                              </m:r>
                            </m:e>
                            <m:sub>
                              <m:r>
                                <m:t>1</m:t>
                              </m:r>
                            </m:sub>
                            <m:sup>
                              <m:r>
                                <m:t>2</m:t>
                              </m:r>
                            </m:sup>
                          </m:sSubSup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</p:txBody>
          </p:sp>
        </mc:Choice>
      </mc:AlternateContent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Solutions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3"/>
              <p:cNvSpPr>
                <a:spLocks noGrp="1"/>
              </p:cNvSpPr>
              <p:nvPr>
                <p:ph idx="2" sz="half" type="body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Normalize the density by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z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e>
                    </m:d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</m:oMath>
                </a14:m>
                <a:r>
                  <a:rPr/>
                  <a:t> and the magnetic field by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</m:oMath>
                </a14:m>
                <a:r>
                  <a:rPr/>
                  <a:t>.</a:t>
                </a:r>
              </a:p>
              <a:p>
                <a:pPr lvl="0" indent="0" marL="0">
                  <a:buNone/>
                </a:pPr>
                <a:r>
                  <a:rPr/>
                  <a:t>The system </a:t>
                </a:r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 could be fully determined by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n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 parameters, provided </a:t>
                </a:r>
                <a14:m>
                  <m:oMath xmlns:m="http://schemas.openxmlformats.org/officeDocument/2006/math">
                    <m:r>
                      <m:t>n</m:t>
                    </m:r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z</m:t>
                        </m:r>
                      </m:e>
                    </m:d>
                  </m:oMath>
                </a14:m>
                <a:r>
                  <a:rPr/>
                  <a:t> profiles.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S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S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z</m:t>
                          </m:r>
                          <m:r>
                            <m:rPr>
                              <m:sty m:val="p"/>
                            </m:rPr>
                            <m:t>;</m:t>
                          </m:r>
                          <m:r>
                            <m:t>n</m:t>
                          </m:r>
                          <m:d>
                            <m:dPr>
                              <m:begChr m:val="("/>
                              <m:endChr m:val=")"/>
                              <m:sepChr m:val=""/>
                              <m:grow/>
                            </m:dPr>
                            <m:e>
                              <m:r>
                                <m:t>z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m:t>;</m:t>
                          </m:r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n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Assuming density profile </a:t>
                </a:r>
                <a14:m>
                  <m:oMath xmlns:m="http://schemas.openxmlformats.org/officeDocument/2006/math">
                    <m:sSub>
                      <m:e>
                        <m:r>
                          <m:t>n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z</m:t>
                        </m:r>
                      </m:e>
                    </m:d>
                    <m:r>
                      <m:rPr>
                        <m:sty m:val="p"/>
                      </m:rPr>
                      <m:t>→</m:t>
                    </m:r>
                    <m:f>
                      <m:fPr>
                        <m:type m:val="bar"/>
                      </m:fPr>
                      <m:num>
                        <m:r>
                          <m:t>c</m:t>
                        </m:r>
                      </m:num>
                      <m:den>
                        <m:sSup>
                          <m:e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f>
                                  <m:fPr>
                                    <m:type m:val="bar"/>
                                  </m:fPr>
                                  <m:num>
                                    <m:r>
                                      <m:t>z</m:t>
                                    </m:r>
                                  </m:num>
                                  <m:den>
                                    <m:r>
                                      <m:t>δ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den>
                    </m:f>
                    <m:r>
                      <m:rPr>
                        <m:sty m:val="p"/>
                      </m:rPr>
                      <m:t>+</m:t>
                    </m:r>
                    <m:r>
                      <m:t>1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We have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m>
                        <m:mPr>
                          <m:baseJc m:val="center"/>
                          <m:plcHide m:val="on"/>
                          <m:mcs>
                            <m:mc>
                              <m:mcPr>
                                <m:mcJc m:val="right"/>
                                <m:count m:val="1"/>
                              </m:mcPr>
                            </m:mc>
                            <m:mc>
                              <m:mcPr>
                                <m:mcJc m:val="left"/>
                                <m:count m:val="1"/>
                              </m:mcPr>
                            </m:mc>
                          </m:mcs>
                        </m:mPr>
                        <m:mr>
                          <m:e>
                            <m:r>
                              <m:t>φ</m:t>
                            </m:r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r>
                                  <m:t>z</m:t>
                                </m:r>
                              </m:e>
                            </m:d>
                          </m:e>
                          <m:e>
                            <m:r>
                              <m:rPr>
                                <m:sty m:val="p"/>
                              </m:rPr>
                              <m:t>→</m:t>
                            </m:r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π</m:t>
                                </m:r>
                                <m:sSub>
                                  <m:e>
                                    <m:r>
                                      <m:t>Γ</m:t>
                                    </m:r>
                                  </m:e>
                                  <m:sub>
                                    <m: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sty m:val="p"/>
                                  </m:rPr>
                                  <m:t>−</m:t>
                                </m:r>
                                <m:r>
                                  <m:t>2</m:t>
                                </m:r>
                                <m:r>
                                  <m:t>c</m:t>
                                </m:r>
                                <m:r>
                                  <m:t>δ</m:t>
                                </m:r>
                                <m:sSup>
                                  <m:e>
                                    <m:r>
                                      <m:rPr>
                                        <m:sty m:val="p"/>
                                      </m:rPr>
                                      <m:t>tan</m:t>
                                    </m:r>
                                  </m:e>
                                  <m:sup>
                                    <m:r>
                                      <m:rPr>
                                        <m:sty m:val="p"/>
                                      </m:rPr>
                                      <m:t>−</m:t>
                                    </m:r>
                                    <m:r>
                                      <m:t>1</m:t>
                                    </m:r>
                                  </m:sup>
                                </m:sSup>
                                <m:d>
                                  <m:dPr>
                                    <m:begChr m:val="("/>
                                    <m:endChr m:val=")"/>
                                    <m:sepChr m:val=""/>
                                    <m:grow/>
                                  </m:dPr>
                                  <m:e>
                                    <m:f>
                                      <m:fPr>
                                        <m:type m:val="bar"/>
                                      </m:fPr>
                                      <m:num>
                                        <m:r>
                                          <m:t>z</m:t>
                                        </m:r>
                                      </m:num>
                                      <m:den>
                                        <m:r>
                                          <m:t>δ</m:t>
                                        </m:r>
                                      </m:den>
                                    </m:f>
                                  </m:e>
                                </m:d>
                              </m:num>
                              <m:den>
                                <m:r>
                                  <m:t>2</m:t>
                                </m:r>
                                <m:sSub>
                                  <m:e>
                                    <m:r>
                                      <m:t>Γ</m:t>
                                    </m:r>
                                  </m:e>
                                  <m:sub>
                                    <m: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mr>
                        <m:mr>
                          <m:e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x</m:t>
                                </m:r>
                              </m:sub>
                            </m:sSub>
                          </m:e>
                          <m:e>
                            <m:r>
                              <m:rPr>
                                <m:sty m:val="p"/>
                              </m:rPr>
                              <m:t>→</m:t>
                            </m:r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0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m:t>cos</m:t>
                            </m:r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f>
                                  <m:fPr>
                                    <m:type m:val="bar"/>
                                  </m:fPr>
                                  <m:num>
                                    <m:r>
                                      <m:t>π</m:t>
                                    </m:r>
                                    <m:sSub>
                                      <m:e>
                                        <m:r>
                                          <m:t>Γ</m:t>
                                        </m:r>
                                      </m:e>
                                      <m:sub>
                                        <m:r>
                                          <m:t>1</m:t>
                                        </m:r>
                                      </m:sub>
                                    </m:sSub>
                                    <m:r>
                                      <m:rPr>
                                        <m:sty m:val="p"/>
                                      </m:rPr>
                                      <m:t>−</m:t>
                                    </m:r>
                                    <m:r>
                                      <m:t>2</m:t>
                                    </m:r>
                                    <m:r>
                                      <m:t>c</m:t>
                                    </m:r>
                                    <m:r>
                                      <m:t>δ</m:t>
                                    </m:r>
                                    <m:sSup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m:t>tan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sty m:val="p"/>
                                          </m:rPr>
                                          <m:t>−</m:t>
                                        </m:r>
                                        <m:r>
                                          <m:t>1</m:t>
                                        </m:r>
                                      </m:sup>
                                    </m:sSup>
                                    <m:d>
                                      <m:dPr>
                                        <m:begChr m:val="("/>
                                        <m:endChr m:val=")"/>
                                        <m:sepChr m:val=""/>
                                        <m:grow/>
                                      </m:dPr>
                                      <m:e>
                                        <m:f>
                                          <m:fPr>
                                            <m:type m:val="bar"/>
                                          </m:fPr>
                                          <m:num>
                                            <m:r>
                                              <m:t>z</m:t>
                                            </m:r>
                                          </m:num>
                                          <m:den>
                                            <m:r>
                                              <m:t>δ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num>
                                  <m:den>
                                    <m:r>
                                      <m:t>2</m:t>
                                    </m:r>
                                    <m:sSub>
                                      <m:e>
                                        <m:r>
                                          <m:t>Γ</m:t>
                                        </m:r>
                                      </m:e>
                                      <m:sub>
                                        <m:r>
                                          <m:t>1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mr>
                      </m:m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For the simplest case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n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, from Equation 4, we have </a:t>
                </a:r>
                <a14:m>
                  <m:oMath xmlns:m="http://schemas.openxmlformats.org/officeDocument/2006/math"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rPr>
                        <m:sty m:val="p"/>
                      </m:rPr>
                      <m:t>−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/</m:t>
                    </m:r>
                    <m:rad>
                      <m:radPr>
                        <m:degHide m:val="on"/>
                      </m:radPr>
                      <m:deg/>
                      <m:e>
                        <m:r>
                          <m:t>2</m:t>
                        </m:r>
                      </m:e>
                    </m:rad>
                  </m:oMath>
                </a14:m>
                <a:r>
                  <a:rPr/>
                  <a:t>.</a:t>
                </a:r>
              </a:p>
              <a:p>
                <a:pPr lvl="0" indent="0" marL="0">
                  <a:buNone/>
                </a:pPr>
                <a:r>
                  <a:rPr/>
                  <a:t>We could also normalize the system length by </a:t>
                </a:r>
                <a14:m>
                  <m:oMath xmlns:m="http://schemas.openxmlformats.org/officeDocument/2006/math">
                    <m:r>
                      <m:t>δ</m:t>
                    </m:r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</m:oMath>
                </a14:m>
                <a:r>
                  <a:rPr/>
                  <a:t>. So now the system could be fully determined by </a:t>
                </a:r>
                <a14:m>
                  <m:oMath xmlns:m="http://schemas.openxmlformats.org/officeDocument/2006/math">
                    <m:r>
                      <m:t>c</m:t>
                    </m:r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</m:oMath>
                </a14:m>
                <a:r>
                  <a:rPr/>
                  <a:t>.</a:t>
                </a:r>
              </a:p>
              <a:p>
                <a:pPr lvl="0" indent="0" marL="0">
                  <a:buNone/>
                </a:pPr>
                <a:r>
                  <a:rPr/>
                  <a:t>Given </a:t>
                </a:r>
                <a14:m>
                  <m:oMath xmlns:m="http://schemas.openxmlformats.org/officeDocument/2006/math">
                    <m:r>
                      <m:t>c</m:t>
                    </m:r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  <m:r>
                      <m:rPr>
                        <m:sty m:val="p"/>
                      </m:rPr>
                      <m:t>/</m:t>
                    </m:r>
                    <m:rad>
                      <m:radPr>
                        <m:degHide m:val="on"/>
                      </m:radPr>
                      <m:deg/>
                      <m:e>
                        <m:r>
                          <m:t>2</m:t>
                        </m:r>
                      </m:e>
                    </m:rad>
                  </m:oMath>
                </a14:m>
                <a:r>
                  <a:rPr/>
                  <a:t>, we have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r>
                      <m:rPr>
                        <m:sty m:val="p"/>
                      </m:rPr>
                      <m:t>→</m:t>
                    </m:r>
                    <m:r>
                      <m:t>0</m:t>
                    </m:r>
                  </m:oMath>
                </a14:m>
                <a:r>
                  <a:rPr/>
                  <a:t> as </a:t>
                </a:r>
                <a14:m>
                  <m:oMath xmlns:m="http://schemas.openxmlformats.org/officeDocument/2006/math">
                    <m:r>
                      <m:t>z</m:t>
                    </m:r>
                    <m:r>
                      <m:rPr>
                        <m:sty m:val="p"/>
                      </m:rPr>
                      <m:t>→</m:t>
                    </m:r>
                    <m:r>
                      <m:rPr>
                        <m:sty m:val="p"/>
                      </m:rPr>
                      <m:t>∞</m:t>
                    </m:r>
                  </m:oMath>
                </a14:m>
                <a:r>
                  <a:rPr/>
                  <a:t>. Profiles are plotted below for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2</m:t>
                    </m:r>
                  </m:oMath>
                </a14:m>
                <a:r>
                  <a:rPr/>
                  <a:t>.</a:t>
                </a:r>
              </a:p>
            </p:txBody>
          </p:sp>
        </mc:Choice>
      </mc:AlternateContent>
      <p:pic>
        <p:nvPicPr>
          <p:cNvPr descr="figures/profiles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016000"/>
            <a:ext cx="5105400" cy="2755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ures/J_profiles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82700" y="1193800"/>
            <a:ext cx="6565900" cy="3390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3"/>
              <p:cNvSpPr>
                <a:spLocks noGrp="1"/>
              </p:cNvSpPr>
              <p:nvPr>
                <p:ph idx="2" sz="half" type="body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The multi-fluid effect is clearly demonstrated by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.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Manipulate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Block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B0 = B0i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c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= ci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p1 =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Plot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Evaluate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[{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n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Bx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By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u1x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u1y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]}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/. sols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/. rulesn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PlotLegends -&gt;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n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B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B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u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u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;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Export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20794D"/>
                    </a:solidFill>
                    <a:latin typeface="Courier"/>
                  </a:rPr>
                  <a:t>"figures/profiles.jpg"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p1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;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p1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ci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Sqrt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B0i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0.5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5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30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br/>
                <a:br/>
                <a:r>
                  <a:rPr>
                    <a:solidFill>
                      <a:srgbClr val="4758AB"/>
                    </a:solidFill>
                    <a:latin typeface="Courier"/>
                  </a:rPr>
                  <a:t>Manipulate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Block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B0 = B0i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c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= ci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Λz = Λz0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=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Plot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Evaluate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Λy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Jxi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Jx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Jyi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Jy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/. sols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/.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  rulesn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z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PlotLegends -&gt;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Λ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J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J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J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Subscript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J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y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PlotRange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-&gt; </a:t>
                </a:r>
                <a:r>
                  <a:rPr>
                    <a:solidFill>
                      <a:srgbClr val="8F5902"/>
                    </a:solidFill>
                    <a:latin typeface="Courier"/>
                  </a:rPr>
                  <a:t>All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;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Export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20794D"/>
                    </a:solidFill>
                    <a:latin typeface="Courier"/>
                  </a:rPr>
                  <a:t>"figures/J_profiles.jpg"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;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p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],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ci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Sqrt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B0i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0.5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Λz0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zmax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5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,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30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</a:t>
                </a:r>
                <a:br/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</a:p>
              <a:p>
                <a:pPr lvl="0" indent="0" marL="0">
                  <a:buNone/>
                </a:pPr>
                <a:r>
                  <a:rPr/>
                  <a:t>For the same asymptotic magnetic field, it is interesting to see how the plasma profiles change with different system parameters.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cond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n</m:t>
                          </m:r>
                          <m:d>
                            <m:dPr>
                              <m:begChr m:val="("/>
                              <m:endChr m:val=")"/>
                              <m:sepChr m:val=""/>
                              <m:grow/>
                            </m:dPr>
                            <m:e>
                              <m:r>
                                <m:t>z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m:t>∞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,</m:t>
                          </m:r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z</m:t>
                              </m:r>
                              <m:r>
                                <m:rPr>
                                  <m:sty m:val="p"/>
                                </m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m:t>∞</m:t>
                              </m:r>
                            </m:sub>
                          </m:sSub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Here we set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z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e>
                    </m:d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  <m:r>
                      <m:rPr>
                        <m:sty m:val="p"/>
                      </m:rPr>
                      <m:t>/</m:t>
                    </m:r>
                    <m:r>
                      <m:t>2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r>
                          <m:t>z</m:t>
                        </m:r>
                        <m:r>
                          <m:rPr>
                            <m:sty m:val="p"/>
                          </m:rPr>
                          <m:t>=</m:t>
                        </m:r>
                        <m:r>
                          <m:t>0</m:t>
                        </m:r>
                      </m:e>
                    </m:d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2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</m:oMath>
                </a14:m>
                <a:r>
                  <a:rPr/>
                  <a:t>, and fix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z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. By varying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n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sub>
                    </m:sSub>
                  </m:oMath>
                </a14:m>
                <a:r>
                  <a:rPr/>
                  <a:t>, we find that the magnetic field profiles are exactly the same, while plasma velocity profiles vary. We normalize the plasma velocity by asympotic Alfvén velocity </a:t>
                </a:r>
                <a14:m>
                  <m:oMath xmlns:m="http://schemas.openxmlformats.org/officeDocument/2006/math">
                    <m:sSub>
                      <m:e>
                        <m:r>
                          <m:t>v</m:t>
                        </m:r>
                      </m:e>
                      <m:sub>
                        <m:r>
                          <m:t>A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B</m:t>
                        </m:r>
                      </m:e>
                      <m:sub>
                        <m: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m:t>/</m:t>
                    </m:r>
                    <m:rad>
                      <m:radPr>
                        <m:degHide m:val="on"/>
                      </m:radPr>
                      <m:deg/>
                      <m:e>
                        <m:r>
                          <m:t>n</m:t>
                        </m:r>
                      </m:e>
                    </m:rad>
                  </m:oMath>
                </a14:m>
                <a:r>
                  <a:rPr/>
                  <a:t>, and the profiles are plotted below Figure 1 (b). It could be seen that for </a:t>
                </a:r>
                <a14:m>
                  <m:oMath xmlns:m="http://schemas.openxmlformats.org/officeDocument/2006/math">
                    <m:sSub>
                      <m:e>
                        <m:r>
                          <m:t>λ</m:t>
                        </m:r>
                      </m:e>
                      <m:sub>
                        <m:r>
                          <m:t>n</m:t>
                        </m:r>
                        <m:r>
                          <m:rPr>
                            <m:sty m:val="p"/>
                          </m:rPr>
                          <m:t>,</m:t>
                        </m:r>
                        <m:r>
                          <m:rPr>
                            <m:sty m:val="p"/>
                          </m:rPr>
                          <m:t>∞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1</m:t>
                    </m:r>
                  </m:oMath>
                </a14:m>
                <a:r>
                  <a:rPr/>
                  <a:t>, we have zero bulk velocity change across the current sheet in the asymptotic limit.</a:t>
                </a:r>
              </a:p>
              <a:p>
                <a:pPr lvl="0" indent="0" marL="0">
                  <a:buNone/>
                </a:pPr>
              </a:p>
              <a:p>
                <a:pPr lvl="0" indent="0" marL="0">
                  <a:buNone/>
                </a:pPr>
              </a:p>
              <a:p>
                <a:pPr lvl="0" indent="0" marL="0">
                  <a:buNone/>
                </a:pPr>
              </a:p>
            </p:txBody>
          </p:sp>
        </mc:Choice>
      </mc:AlternateContent>
      <p:pic>
        <p:nvPicPr>
          <p:cNvPr descr="figures/vRatios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1257300"/>
            <a:ext cx="5105400" cy="2260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Different normalization</a:t>
            </a: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Normalized the quantities of the ion species</a:t>
                </a:r>
              </a:p>
              <a:p>
                <a:pPr lvl="0" indent="0" marL="0">
                  <a:buNone/>
                </a:pPr>
                <a:r>
                  <a:rPr/>
                  <a:t>$$
n_α := λ_{αn} n_e
\\
u_{αx} := λ_{αu} B_z / \sqrt{n_{e,\infty}}
\\
u_{αy} := λ_{αu} B_z / \sqrt{n_{e,\infty}}
\\
u_{αz} := λ_{αu} B_z / \sqrt{n_{e,\infty}}
$$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θ</m:t>
                      </m:r>
                      <m:r>
                        <m:rPr>
                          <m:sty m:val="p"/>
                        </m:rPr>
                        <m:t>′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∓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Λ</m:t>
                              </m:r>
                            </m:e>
                            <m:sub>
                              <m:r>
                                <m:t>u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0</m:t>
                              </m:r>
                            </m:sub>
                          </m:sSub>
                        </m:den>
                      </m:f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</m:oMath>
                  </m:oMathPara>
                </a14:m>
              </a:p>
              <a:p>
                <a:pPr lvl="0" indent="0">
                  <a:buNone/>
                </a:pPr>
                <a:r>
                  <a:rPr>
                    <a:solidFill>
                      <a:srgbClr val="003B4F"/>
                    </a:solidFill>
                    <a:latin typeface="Courier"/>
                  </a:rPr>
                  <a:t>conf =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{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ratio -&gt; 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1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AD0000"/>
                    </a:solidFill>
                    <a:latin typeface="Courier"/>
                  </a:rPr>
                  <a:t>2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TextString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conf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&lt;!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Convert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a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dict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like configuration to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a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string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-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-&gt;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saveName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657422"/>
                    </a:solidFill>
                    <a:latin typeface="Courier"/>
                  </a:rPr>
                  <a:t>c_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:=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StringJoin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[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ToString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 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/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@ </a:t>
                </a:r>
                <a:r>
                  <a:rPr>
                    <a:solidFill>
                      <a:srgbClr val="4758AB"/>
                    </a:solidFill>
                    <a:latin typeface="Courier"/>
                  </a:rPr>
                  <a:t>c</a:t>
                </a:r>
                <a:r>
                  <a:rPr>
                    <a:solidFill>
                      <a:srgbClr val="5E5E5E"/>
                    </a:solidFill>
                    <a:latin typeface="Courier"/>
                  </a:rPr>
                  <a:t>]</a:t>
                </a:r>
              </a:p>
              <a:p>
                <a:pPr lvl="0" indent="0" marL="0">
                  <a:buNone/>
                </a:pPr>
                <a:r>
                  <a:rPr/>
                  <a:t>Steinhauer, L. C., M. P. McCarthy, and E. C. Whipple. 2008. “Multifluid Model of a One-Dimensional Steady State Magnetotail Current Sheet.” </a:t>
                </a:r>
                <a:r>
                  <a:rPr i="1"/>
                  <a:t>Journal of Geophysical Research: Space Physics</a:t>
                </a:r>
                <a:r>
                  <a:rPr/>
                  <a:t> 113 (A4). </a:t>
                </a:r>
                <a:r>
                  <a:rPr>
                    <a:hlinkClick r:id="rId2"/>
                  </a:rPr>
                  <a:t>https://doi.org/10.1029/2007JA012578</a:t>
                </a:r>
                <a:r>
                  <a:rPr/>
                  <a:t>.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Introduction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Motivation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In MHD theory, for rotational rotational discontinuity, we have this following relationship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d>
                        <m:dPr>
                          <m:begChr m:val="["/>
                          <m:endChr m:val="]"/>
                          <m:sepChr m:val=""/>
                          <m:grow/>
                        </m:dPr>
                        <m:e>
                          <m:d>
                            <m:dPr>
                              <m:begChr m:val="["/>
                              <m:endChr m:val="]"/>
                              <m:sepChr m:val=""/>
                              <m:grow/>
                            </m:dPr>
                            <m:e>
                              <m:acc>
                                <m:accPr>
                                  <m:chr m:val="⃗"/>
                                </m:accPr>
                                <m:e>
                                  <m:r>
                                    <m:t>U</m:t>
                                  </m:r>
                                </m:e>
                              </m:acc>
                            </m:e>
                          </m:d>
                        </m:e>
                      </m:d>
                      <m:r>
                        <m:rPr>
                          <m:sty m:val="p"/>
                        </m:rPr>
                        <m:t>=</m:t>
                      </m:r>
                      <m:sSup>
                        <m:e>
                          <m:d>
                            <m:dPr>
                              <m:begChr m:val="("/>
                              <m:endChr m:val=")"/>
                              <m:sepChr m:val=""/>
                              <m:grow/>
                            </m:dPr>
                            <m:e>
                              <m:f>
                                <m:fPr>
                                  <m:type m:val="bar"/>
                                </m:fPr>
                                <m:num>
                                  <m:r>
                                    <m:t>ξ</m:t>
                                  </m:r>
                                  <m:r>
                                    <m:t>ρ</m:t>
                                  </m:r>
                                </m:num>
                                <m:den>
                                  <m:sSub>
                                    <m:e>
                                      <m:r>
                                        <m:t>μ</m:t>
                                      </m:r>
                                    </m:e>
                                    <m:sub>
                                      <m: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m:t>1</m:t>
                          </m:r>
                          <m:r>
                            <m:rPr>
                              <m:sty m:val="p"/>
                            </m:rPr>
                            <m:t>/</m:t>
                          </m:r>
                          <m:r>
                            <m:t>2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sepChr m:val=""/>
                          <m:grow/>
                        </m:dPr>
                        <m:e>
                          <m:d>
                            <m:dPr>
                              <m:begChr m:val="["/>
                              <m:endChr m:val="]"/>
                              <m:sepChr m:val=""/>
                              <m:grow/>
                            </m:dPr>
                            <m:e>
                              <m:f>
                                <m:fPr>
                                  <m:type m:val="bar"/>
                                </m:fPr>
                                <m:num>
                                  <m:acc>
                                    <m:accPr>
                                      <m:chr m:val="⃗"/>
                                    </m:accPr>
                                    <m:e>
                                      <m:r>
                                        <m:t>B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m:t>ρ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 </a:t>
                </a:r>
                <a14:m>
                  <m:oMath xmlns:m="http://schemas.openxmlformats.org/officeDocument/2006/math">
                    <m:r>
                      <m:t>ξ</m:t>
                    </m:r>
                    <m:r>
                      <m:rPr>
                        <m:sty m:val="p"/>
                      </m:rPr>
                      <m:t>≡</m:t>
                    </m:r>
                    <m:r>
                      <m:t>1</m:t>
                    </m:r>
                    <m:r>
                      <m:rPr>
                        <m:sty m:val="p"/>
                      </m:rPr>
                      <m:t>−</m:t>
                    </m:r>
                    <m:f>
                      <m:fPr>
                        <m:type m:val="bar"/>
                      </m:fPr>
                      <m:num>
                        <m:sSub>
                          <m:e>
                            <m: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m:t>∥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−</m:t>
                        </m:r>
                        <m:sSub>
                          <m:e>
                            <m:r>
                              <m:t>p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m:t>⊥</m:t>
                            </m:r>
                          </m:sub>
                        </m:sSub>
                      </m:num>
                      <m:den>
                        <m:sSup>
                          <m:e>
                            <m:r>
                              <m:t>B</m:t>
                            </m:r>
                          </m:e>
                          <m:sup>
                            <m: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m:t>/</m:t>
                        </m:r>
                        <m:sSub>
                          <m:e>
                            <m:r>
                              <m:t>μ</m:t>
                            </m:r>
                          </m:e>
                          <m:sub>
                            <m: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/>
                  <a:t>.</a:t>
                </a:r>
              </a:p>
            </p:txBody>
          </p:sp>
        </mc:Choice>
      </mc:AlternateContent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However, observations of solar wind discontinuities reveals discrepancies between</a:t>
                </a:r>
              </a:p>
              <a:p>
                <a:pPr lvl="0"/>
                <a:r>
                  <a:rPr/>
                  <a:t>Alfven velocity and plasma velocity change across discontinuities</a:t>
                </a:r>
              </a:p>
              <a:p>
                <a:pPr lvl="0"/>
                <a:r>
                  <a:rPr/>
                  <a:t>Anisotropic MHD theory-predicted and directly measured ion anisotropies</a:t>
                </a:r>
              </a:p>
              <a:p>
                <a:pPr lvl="0" indent="0" marL="0">
                  <a:buNone/>
                </a:pPr>
                <a:r>
                  <a:rPr/>
                  <a:t>Multifluid theory is proposed to address these discrepancies. The basic idea is that we could have zero bulk velocity with non zero pressure.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MHD in a nutshell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m>
                        <m:mPr>
                          <m:baseJc m:val="center"/>
                          <m:plcHide m:val="on"/>
                          <m:mcs>
                            <m:mc>
                              <m:mcPr>
                                <m:mcJc m:val="right"/>
                                <m:count m:val="1"/>
                              </m:mcPr>
                            </m:mc>
                            <m:mc>
                              <m:mcPr>
                                <m:mcJc m:val="left"/>
                                <m:count m:val="1"/>
                              </m:mcPr>
                            </m:mc>
                          </m:mcs>
                        </m:mPr>
                        <m:mr>
                          <m:e/>
                          <m:e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m:t>∂</m:t>
                                </m:r>
                                <m:r>
                                  <m:t>ρ</m:t>
                                </m:r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m:t>∂</m:t>
                                </m:r>
                                <m:r>
                                  <m:t>t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m:t>+</m:t>
                            </m:r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acc>
                                  <m:accPr>
                                    <m:chr m:val="⃗"/>
                                  </m:accPr>
                                  <m:e>
                                    <m:r>
                                      <m:t>V</m:t>
                                    </m:r>
                                  </m:e>
                                </m:acc>
                                <m:r>
                                  <m:rPr>
                                    <m:sty m:val="p"/>
                                  </m:rPr>
                                  <m:t>⋅</m:t>
                                </m:r>
                                <m:r>
                                  <m:rPr>
                                    <m:sty m:val="p"/>
                                  </m:rPr>
                                  <m:t>∇</m:t>
                                </m:r>
                              </m:e>
                            </m:d>
                            <m:r>
                              <m:t>ρ</m:t>
                            </m:r>
                            <m:r>
                              <m:rPr>
                                <m:sty m:val="p"/>
                              </m:rPr>
                              <m:t>+</m:t>
                            </m:r>
                            <m:r>
                              <m:t>ρ</m:t>
                            </m:r>
                            <m:r>
                              <m:rPr>
                                <m:sty m:val="p"/>
                              </m:rPr>
                              <m:t>∇</m:t>
                            </m:r>
                            <m:r>
                              <m:rPr>
                                <m:sty m:val="p"/>
                              </m:rPr>
                              <m:t>⋅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>V</m:t>
                                </m:r>
                              </m:e>
                            </m:acc>
                            <m:r>
                              <m:rPr>
                                <m:sty m:val="p"/>
                              </m:rPr>
                              <m:t>=</m:t>
                            </m:r>
                            <m:r>
                              <m:t>0</m:t>
                            </m:r>
                          </m:e>
                        </m:mr>
                        <m:mr>
                          <m:e/>
                          <m:e>
                            <m:r>
                              <m:t>ρ</m:t>
                            </m:r>
                            <m:d>
                              <m:dPr>
                                <m:begChr m:val="["/>
                                <m:endChr m:val="]"/>
                                <m:sepChr m:val=""/>
                                <m:grow/>
                              </m:dPr>
                              <m:e>
                                <m:f>
                                  <m:fPr>
                                    <m:type m:val="bar"/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m:t>∂</m:t>
                                    </m:r>
                                    <m:acc>
                                      <m:accPr>
                                        <m:chr m:val="⃗"/>
                                      </m:accPr>
                                      <m:e>
                                        <m:r>
                                          <m:t>V</m:t>
                                        </m:r>
                                      </m:e>
                                    </m:acc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m:t>∂</m:t>
                                    </m:r>
                                    <m:r>
                                      <m:t>t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m:t>+</m:t>
                                </m:r>
                                <m:d>
                                  <m:dPr>
                                    <m:begChr m:val="("/>
                                    <m:endChr m:val=")"/>
                                    <m:sepChr m:val=""/>
                                    <m:grow/>
                                  </m:dPr>
                                  <m:e>
                                    <m:acc>
                                      <m:accPr>
                                        <m:chr m:val="⃗"/>
                                      </m:accPr>
                                      <m:e>
                                        <m:r>
                                          <m:t>V</m:t>
                                        </m:r>
                                      </m:e>
                                    </m:acc>
                                    <m:r>
                                      <m:rPr>
                                        <m:sty m:val="p"/>
                                      </m:rPr>
                                      <m:t>⋅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m:t>∇</m:t>
                                    </m:r>
                                  </m:e>
                                </m:d>
                                <m:acc>
                                  <m:accPr>
                                    <m:chr m:val="⃗"/>
                                  </m:accPr>
                                  <m:e>
                                    <m:r>
                                      <m:t>V</m:t>
                                    </m:r>
                                  </m:e>
                                </m:acc>
                              </m:e>
                            </m:d>
                            <m:r>
                              <m:rPr>
                                <m:sty m:val="p"/>
                              </m:rPr>
                              <m:t>+</m:t>
                            </m:r>
                            <m:r>
                              <m:rPr>
                                <m:sty m:val="p"/>
                              </m:rPr>
                              <m:t>∇</m:t>
                            </m:r>
                            <m:r>
                              <m:t>p</m:t>
                            </m:r>
                            <m:r>
                              <m:rPr>
                                <m:sty m:val="p"/>
                              </m:rPr>
                              <m:t>=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>J</m:t>
                                </m:r>
                              </m:e>
                            </m:acc>
                            <m:r>
                              <m:rPr>
                                <m:sty m:val="p"/>
                              </m:rPr>
                              <m:t>×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>B</m:t>
                                </m:r>
                              </m:e>
                            </m:acc>
                          </m:e>
                        </m:mr>
                        <m:mr>
                          <m:e/>
                          <m:e>
                            <m:r>
                              <m:t>p</m:t>
                            </m:r>
                            <m:r>
                              <m:rPr>
                                <m:sty m:val="p"/>
                              </m:rPr>
                              <m:t>=</m:t>
                            </m:r>
                            <m:r>
                              <m:t>α</m:t>
                            </m:r>
                            <m:sSup>
                              <m:e>
                                <m:r>
                                  <m:t>ρ</m:t>
                                </m:r>
                              </m:e>
                              <m:sup>
                                <m:r>
                                  <m:t>γ</m:t>
                                </m:r>
                              </m:sup>
                            </m:sSup>
                          </m:e>
                        </m:mr>
                        <m:mr>
                          <m:e/>
                          <m:e>
                            <m:r>
                              <m:rPr>
                                <m:sty m:val="p"/>
                              </m:rPr>
                              <m:t>∇</m:t>
                            </m:r>
                            <m:r>
                              <m:rPr>
                                <m:sty m:val="p"/>
                              </m:rPr>
                              <m:t>×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>B</m:t>
                                </m:r>
                              </m:e>
                            </m:acc>
                            <m:r>
                              <m:rPr>
                                <m:sty m:val="p"/>
                              </m:rPr>
                              <m:t>=</m:t>
                            </m:r>
                            <m:sSub>
                              <m:e>
                                <m:r>
                                  <m:t>μ</m:t>
                                </m:r>
                              </m:e>
                              <m:sub>
                                <m:r>
                                  <m:t>0</m:t>
                                </m:r>
                              </m:sub>
                            </m:sSub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>J</m:t>
                                </m:r>
                              </m:e>
                            </m:acc>
                          </m:e>
                        </m:mr>
                        <m:mr>
                          <m:e/>
                          <m:e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m:t>∂</m:t>
                                </m:r>
                                <m:acc>
                                  <m:accPr>
                                    <m:chr m:val="⃗"/>
                                  </m:accPr>
                                  <m:e>
                                    <m:r>
                                      <m:t>B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m:rPr>
                                    <m:sty m:val="p"/>
                                  </m:rPr>
                                  <m:t>∂</m:t>
                                </m:r>
                                <m:r>
                                  <m:t>t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m:t>=</m:t>
                            </m:r>
                            <m:r>
                              <m:rPr>
                                <m:sty m:val="p"/>
                              </m:rPr>
                              <m:t>∇</m:t>
                            </m:r>
                            <m:r>
                              <m:rPr>
                                <m:sty m:val="p"/>
                              </m:rPr>
                              <m:t>×</m:t>
                            </m:r>
                            <m:d>
                              <m:dPr>
                                <m:begChr m:val="("/>
                                <m:endChr m:val=")"/>
                                <m:sepChr m:val=""/>
                                <m:grow/>
                              </m:dPr>
                              <m:e>
                                <m:acc>
                                  <m:accPr>
                                    <m:chr m:val="⃗"/>
                                  </m:accPr>
                                  <m:e>
                                    <m:r>
                                      <m:t>V</m:t>
                                    </m:r>
                                  </m:e>
                                </m:acc>
                                <m:r>
                                  <m:rPr>
                                    <m:sty m:val="p"/>
                                  </m:rPr>
                                  <m:t>×</m:t>
                                </m:r>
                                <m:acc>
                                  <m:accPr>
                                    <m:chr m:val="⃗"/>
                                  </m:accPr>
                                  <m:e>
                                    <m:r>
                                      <m:t>B</m:t>
                                    </m:r>
                                  </m:e>
                                </m:acc>
                              </m:e>
                            </m:d>
                          </m:e>
                        </m:mr>
                      </m:m>
                    </m:oMath>
                  </m:oMathPara>
                </a14:m>
              </a:p>
            </p:txBody>
          </p:sp>
        </mc:Choice>
      </mc:AlternateContent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Previous Work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3"/>
              <p:cNvSpPr>
                <a:spLocks noGrp="1"/>
              </p:cNvSpPr>
              <p:nvPr>
                <p:ph idx="2" sz="half" type="body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On the extreme of multiple fluid theory, we have the kinetic Harris model for the current sheet.</a:t>
                </a:r>
              </a:p>
              <a:p>
                <a:pPr lvl="0"/>
                <a:r>
                  <a:rPr/>
                  <a:t>no normal field,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</a:p>
              <a:p>
                <a:pPr lvl="0"/>
                <a:r>
                  <a:rPr/>
                  <a:t>uniform cross-tail drift velocity,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</a:p>
              <a:p>
                <a:pPr lvl="0"/>
                <a:r>
                  <a:rPr/>
                  <a:t>vanishing particle density far from the sheet</a:t>
                </a:r>
              </a:p>
              <a:p>
                <a:pPr lvl="0" indent="0" marL="0">
                  <a:buNone/>
                </a:pPr>
                <a:r>
                  <a:rPr/>
                  <a:t>Steinhauer, McCarthy, and Whipple (2008) built a multifluid model to study the steady state magnetotail current sheet.</a:t>
                </a:r>
              </a:p>
            </p:txBody>
          </p:sp>
        </mc:Choice>
      </mc:AlternateContent>
      <p:pic>
        <p:nvPicPr>
          <p:cNvPr descr="figures/jgra18999-fig-000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75100" y="203200"/>
            <a:ext cx="43053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Ion trajectories in model magnetic field.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Placeholder 3"/>
              <p:cNvSpPr>
                <a:spLocks noGrp="1"/>
              </p:cNvSpPr>
              <p:nvPr>
                <p:ph idx="2" sz="half" type="body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For the symmetric three-fluid system with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0</m:t>
                    </m:r>
                  </m:oMath>
                </a14:m>
                <a:r>
                  <a:rPr/>
                  <a:t>,</a:t>
                </a:r>
              </a:p>
            </p:txBody>
          </p:sp>
        </mc:Choice>
      </mc:AlternateContent>
      <p:pic>
        <p:nvPicPr>
          <p:cNvPr descr="figures/jgra18999-fig-0003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68700" y="406400"/>
            <a:ext cx="5105400" cy="3479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Magnetic field, current density, ion density and out-of-plane flow for Bz = 0.1, βe = 0.5, βi = 1. Solid lines are fluid model results and dot symbols are from the Harris sheet solution.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Here, we are interested in the case of a force-free current sheet and start from the simplest case of two ion species.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lvl="0" indent="0" marL="0">
              <a:buNone/>
            </a:pPr>
            <a:r>
              <a:rPr/>
              <a:t>Plasma-Field Equations for a One-Dimensional Multifluid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Consider a collisionless, steady state plasma composed of multiple fluid groups, and follow the notation in Steinhauer, McCarthy, and Whipple (2008), we have </a:t>
                </a:r>
                <a14:m>
                  <m:oMath xmlns:m="http://schemas.openxmlformats.org/officeDocument/2006/math">
                    <m:r>
                      <m:t>3</m:t>
                    </m:r>
                    <m:r>
                      <m:t>N</m:t>
                    </m:r>
                  </m:oMath>
                </a14:m>
                <a:r>
                  <a:rPr/>
                  <a:t> equations for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ion species: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m>
                        <m:mPr>
                          <m:baseJc m:val="center"/>
                          <m:plcHide m:val="on"/>
                          <m:mcs>
                            <m:mc>
                              <m:mcPr>
                                <m:mcJc m:val="right"/>
                                <m:count m:val="1"/>
                              </m:mcPr>
                            </m:mc>
                            <m:mc>
                              <m:mcPr>
                                <m:mcJc m:val="left"/>
                                <m:count m:val="1"/>
                              </m:mcPr>
                            </m:mc>
                          </m:mcs>
                        </m:mPr>
                        <m:mr>
                          <m:e>
                            <m:sSub>
                              <m:e>
                                <m:r>
                                  <m:t>Γ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d</m:t>
                                </m:r>
                                <m:sSub>
                                  <m:e>
                                    <m:r>
                                      <m:t>u</m:t>
                                    </m:r>
                                  </m:e>
                                  <m:sub>
                                    <m:r>
                                      <m:t>α</m:t>
                                    </m:r>
                                    <m:r>
                                      <m:t>x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t>d</m:t>
                                </m:r>
                                <m:r>
                                  <m:t>z</m:t>
                                </m:r>
                              </m:den>
                            </m:f>
                          </m:e>
                          <m:e>
                            <m:r>
                              <m:rPr>
                                <m:sty m:val="p"/>
                              </m:rPr>
                              <m:t>=</m:t>
                            </m:r>
                            <m:sSub>
                              <m:e>
                                <m:r>
                                  <m:t>n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u</m:t>
                                </m:r>
                              </m:e>
                              <m:sub>
                                <m:r>
                                  <m:t>α</m:t>
                                </m:r>
                                <m:r>
                                  <m:t>y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z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m:t>−</m:t>
                            </m:r>
                            <m:sSub>
                              <m:e>
                                <m:r>
                                  <m:t>Γ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y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e>
                                <m:r>
                                  <m:t>Γ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d</m:t>
                                </m:r>
                                <m:sSub>
                                  <m:e>
                                    <m:r>
                                      <m:t>u</m:t>
                                    </m:r>
                                  </m:e>
                                  <m:sub>
                                    <m:r>
                                      <m:t>α</m:t>
                                    </m:r>
                                    <m:r>
                                      <m:t>y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t>d</m:t>
                                </m:r>
                                <m:r>
                                  <m:t>z</m:t>
                                </m:r>
                              </m:den>
                            </m:f>
                          </m:e>
                          <m:e>
                            <m:r>
                              <m:rPr>
                                <m:sty m:val="p"/>
                              </m:rPr>
                              <m:t>=</m:t>
                            </m:r>
                            <m:sSub>
                              <m:e>
                                <m:r>
                                  <m:t>Γ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x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m:t>−</m:t>
                            </m:r>
                            <m:sSub>
                              <m:e>
                                <m:r>
                                  <m:t>n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u</m:t>
                                </m:r>
                              </m:e>
                              <m:sub>
                                <m:r>
                                  <m:t>α</m:t>
                                </m:r>
                                <m:r>
                                  <m:t>x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z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e>
                                <m:r>
                                  <m:t>Γ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d</m:t>
                                </m:r>
                                <m:sSub>
                                  <m:e>
                                    <m:r>
                                      <m:t>u</m:t>
                                    </m:r>
                                  </m:e>
                                  <m:sub>
                                    <m:r>
                                      <m:t>α</m:t>
                                    </m:r>
                                    <m:r>
                                      <m:t>z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t>d</m:t>
                                </m:r>
                                <m:r>
                                  <m:t>z</m:t>
                                </m:r>
                              </m:den>
                            </m:f>
                          </m:e>
                          <m:e>
                            <m:r>
                              <m:rPr>
                                <m:sty m:val="p"/>
                              </m:rPr>
                              <m:t>=</m:t>
                            </m:r>
                            <m:r>
                              <m:rPr>
                                <m:sty m:val="p"/>
                              </m:rPr>
                              <m:t>−</m:t>
                            </m:r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1</m:t>
                                </m:r>
                              </m:num>
                              <m:den>
                                <m:r>
                                  <m:t>2</m:t>
                                </m:r>
                              </m:den>
                            </m:f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d</m:t>
                                </m:r>
                                <m:sSub>
                                  <m:e>
                                    <m:r>
                                      <m:t>p</m:t>
                                    </m:r>
                                  </m:e>
                                  <m:sub>
                                    <m:r>
                                      <m:t>α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m:t>d</m:t>
                                </m:r>
                                <m:r>
                                  <m:t>z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m:t>−</m:t>
                            </m:r>
                            <m:sSub>
                              <m:e>
                                <m:r>
                                  <m:t>n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f>
                              <m:fPr>
                                <m:type m:val="bar"/>
                              </m:fPr>
                              <m:num>
                                <m:r>
                                  <m:t>d</m:t>
                                </m:r>
                                <m:r>
                                  <m:t>ϕ</m:t>
                                </m:r>
                              </m:num>
                              <m:den>
                                <m:r>
                                  <m:t>d</m:t>
                                </m:r>
                                <m:r>
                                  <m:t>z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m:t>+</m:t>
                            </m:r>
                            <m:sSub>
                              <m:e>
                                <m:r>
                                  <m:t>n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u</m:t>
                                </m:r>
                              </m:e>
                              <m:sub>
                                <m:r>
                                  <m:t>α</m:t>
                                </m:r>
                                <m:r>
                                  <m:t>x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y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m:t>−</m:t>
                            </m:r>
                            <m:sSub>
                              <m:e>
                                <m:r>
                                  <m:t>n</m:t>
                                </m:r>
                              </m:e>
                              <m:sub>
                                <m:r>
                                  <m:t>α</m:t>
                                </m:r>
                              </m:sub>
                            </m:sSub>
                            <m:sSub>
                              <m:e>
                                <m:r>
                                  <m:t>u</m:t>
                                </m:r>
                              </m:e>
                              <m:sub>
                                <m:r>
                                  <m:t>α</m:t>
                                </m:r>
                                <m:r>
                                  <m:t>y</m:t>
                                </m:r>
                              </m:sub>
                            </m:sSub>
                            <m:sSub>
                              <m:e>
                                <m:r>
                                  <m:t>B</m:t>
                                </m:r>
                              </m:e>
                              <m:sub>
                                <m:r>
                                  <m:t>x</m:t>
                                </m:r>
                              </m:sub>
                            </m:sSub>
                          </m:e>
                        </m:mr>
                      </m:m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1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Ampere’s law connects the fields and the flow components and note that electron motion is along the field lines </a:t>
                </a:r>
                <a14:m>
                  <m:oMath xmlns:m="http://schemas.openxmlformats.org/officeDocument/2006/math">
                    <m:sSub>
                      <m:e>
                        <m:r>
                          <m:rPr>
                            <m:sty m:val="b"/>
                          </m:rPr>
                          <m:t>u</m:t>
                        </m:r>
                      </m:e>
                      <m:sub>
                        <m:r>
                          <m:rPr>
                            <m:sty m:val="b"/>
                          </m:rPr>
                          <m:t>e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e</m:t>
                        </m:r>
                      </m:sub>
                    </m:sSub>
                    <m:r>
                      <m:rPr>
                        <m:sty m:val="b"/>
                      </m:rPr>
                      <m:t>B</m:t>
                    </m:r>
                    <m:r>
                      <m:rPr>
                        <m:sty m:val="p"/>
                      </m:rPr>
                      <m:t>/</m:t>
                    </m:r>
                    <m:d>
                      <m:dPr>
                        <m:begChr m:val="("/>
                        <m:endChr m:val=")"/>
                        <m:sepChr m:val=""/>
                        <m:grow/>
                      </m:dPr>
                      <m:e>
                        <m:sSub>
                          <m:e>
                            <m:r>
                              <m:t>n</m:t>
                            </m:r>
                          </m:e>
                          <m:sub>
                            <m:r>
                              <m:t>e</m:t>
                            </m:r>
                          </m:sub>
                        </m:sSub>
                        <m:sSub>
                          <m:e>
                            <m:r>
                              <m:t>B</m:t>
                            </m:r>
                          </m:e>
                          <m:sub>
                            <m:r>
                              <m:t>z</m:t>
                            </m:r>
                          </m:sub>
                        </m:sSub>
                      </m:e>
                    </m:d>
                  </m:oMath>
                </a14:m>
                <a:r>
                  <a:rPr/>
                  <a:t> 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d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r>
                        <m:t>d</m:t>
                      </m:r>
                      <m:r>
                        <m:t>z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J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−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α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α</m:t>
                              </m:r>
                            </m:sub>
                          </m:sSub>
                        </m:e>
                      </m:nary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e</m:t>
                          </m:r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−</m:t>
                      </m:r>
                      <m:r>
                        <m:t>n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+</m:t>
                      </m:r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2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d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r>
                        <m:t>d</m:t>
                      </m:r>
                      <m:r>
                        <m:t>z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J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nary>
                        <m:naryPr>
                          <m:chr m:val="∑"/>
                          <m:limLoc m:val="undOvr"/>
                          <m:subHide m:val="off"/>
                          <m:supHide m:val="on"/>
                        </m:naryPr>
                        <m:sub>
                          <m:r>
                            <m:t>α</m:t>
                          </m:r>
                        </m:sub>
                        <m:sup>
                          <m:r>
                            <m:t>​</m:t>
                          </m:r>
                        </m:sup>
                        <m:e>
                          <m:sSub>
                            <m:e>
                              <m:r>
                                <m:t>n</m:t>
                              </m:r>
                            </m:e>
                            <m:sub>
                              <m:r>
                                <m:t>α</m:t>
                              </m:r>
                            </m:sub>
                          </m:sSub>
                        </m:e>
                      </m:nary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e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n</m:t>
                      </m:r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−</m:t>
                      </m:r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3</m:t>
                          </m:r>
                        </m:e>
                      </m:d>
                    </m:oMath>
                  </m:oMathPara>
                </a14:m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This is a system of </a:t>
                </a:r>
                <a14:m>
                  <m:oMath xmlns:m="http://schemas.openxmlformats.org/officeDocument/2006/math">
                    <m:r>
                      <m:t>3</m:t>
                    </m:r>
                    <m:r>
                      <m:t>N</m:t>
                    </m:r>
                    <m:r>
                      <m:rPr>
                        <m:sty m:val="p"/>
                      </m:rPr>
                      <m:t>+</m:t>
                    </m:r>
                    <m:r>
                      <m:t>2</m:t>
                    </m:r>
                  </m:oMath>
                </a14:m>
                <a:r>
                  <a:rPr/>
                  <a:t> equations for </a:t>
                </a:r>
                <a14:m>
                  <m:oMath xmlns:m="http://schemas.openxmlformats.org/officeDocument/2006/math">
                    <m:r>
                      <m:t>4</m:t>
                    </m:r>
                    <m:r>
                      <m:t>N</m:t>
                    </m:r>
                    <m:r>
                      <m:rPr>
                        <m:sty m:val="p"/>
                      </m:rPr>
                      <m:t>+</m:t>
                    </m:r>
                    <m:r>
                      <m:t>2</m:t>
                    </m:r>
                  </m:oMath>
                </a14:m>
                <a:r>
                  <a:rPr/>
                  <a:t> unknown dependent variables: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x</m:t>
                        </m:r>
                      </m:sub>
                    </m:sSub>
                  </m:oMath>
                </a14:m>
                <a:r>
                  <a:rPr/>
                  <a:t>, </a:t>
                </a:r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, and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 each of </a:t>
                </a:r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, </a:t>
                </a:r>
                <a14:m>
                  <m:oMath xmlns:m="http://schemas.openxmlformats.org/officeDocument/2006/math">
                    <m:r>
                      <m:t>p</m:t>
                    </m:r>
                  </m:oMath>
                </a14:m>
                <a:r>
                  <a:rPr/>
                  <a:t>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x</m:t>
                        </m:r>
                      </m:sub>
                    </m:sSub>
                  </m:oMath>
                </a14:m>
                <a:r>
                  <a:rPr/>
                  <a:t>, and </a:t>
                </a:r>
                <a14:m>
                  <m:oMath xmlns:m="http://schemas.openxmlformats.org/officeDocument/2006/math">
                    <m:sSub>
                      <m:e>
                        <m:r>
                          <m:t>u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.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B</m:t>
                        </m:r>
                      </m:e>
                      <m:sub>
                        <m:r>
                          <m:t>z</m:t>
                        </m:r>
                      </m:sub>
                    </m:sSub>
                    <m:r>
                      <m:rPr>
                        <m:sty m:val="p"/>
                      </m:rPr>
                      <m:t>,</m:t>
                    </m:r>
                    <m:sSub>
                      <m:e>
                        <m:r>
                          <m:t>Γ</m:t>
                        </m:r>
                      </m:e>
                      <m:sub>
                        <m:r>
                          <m:t>α</m:t>
                        </m:r>
                      </m:sub>
                    </m:sSub>
                  </m:oMath>
                </a14:m>
                <a:r>
                  <a:rPr/>
                  <a:t> are constant.</a:t>
                </a:r>
              </a:p>
              <a:p>
                <a:pPr lvl="0"/>
                <a:r>
                  <a:rPr/>
                  <a:t>Combine momentum equation (x) (Equation 1) and Ampere’s law (y) (Equation 3) with condition that the constant of integration vanishes at the current sheet center yield</a:t>
                </a:r>
              </a:p>
              <a:p>
                <a:pPr lvl="1" indent="0" marL="3429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x</m:t>
                          </m:r>
                        </m:sub>
                      </m:sSub>
                      <m:sSub>
                        <m:e>
                          <m:r>
                            <m:t>B</m:t>
                          </m:r>
                        </m:e>
                        <m:sub>
                          <m:r>
                            <m:t>z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∑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x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z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∑</m:t>
                      </m:r>
                      <m:sSub>
                        <m:e>
                          <m:r>
                            <m:t>Γ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sSub>
                        <m:e>
                          <m:r>
                            <m:t>u</m:t>
                          </m:r>
                        </m:e>
                        <m:sub>
                          <m:r>
                            <m:t>α</m:t>
                          </m:r>
                          <m:r>
                            <m:rPr>
                              <m:sty m:val="p"/>
                            </m:rPr>
                            <m:t>,</m:t>
                          </m:r>
                          <m:r>
                            <m:t>x</m:t>
                          </m:r>
                        </m:sub>
                      </m:sSub>
                    </m:oMath>
                  </m:oMathPara>
                </a14:m>
              </a:p>
              <a:p>
                <a:pPr lvl="1"/>
                <a:r>
                  <a:rPr/>
                  <a:t>With asymptotic condition that the derivative goes zero, from momentum equation we have</a:t>
                </a:r>
              </a:p>
              <a:p>
                <a:pPr lvl="2" indent="0" marL="68580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sSub>
                            <m:e>
                              <m:r>
                                <m:t>B</m:t>
                              </m:r>
                            </m:e>
                            <m:sub>
                              <m:r>
                                <m:t>z</m:t>
                              </m:r>
                            </m:sub>
                          </m:sSub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∑</m:t>
                      </m:r>
                      <m:sSubSup>
                        <m:e>
                          <m:r>
                            <m:t>Γ</m:t>
                          </m:r>
                        </m:e>
                        <m:sub>
                          <m:r>
                            <m:t>α</m:t>
                          </m:r>
                        </m:sub>
                        <m:sup>
                          <m:r>
                            <m:t>2</m:t>
                          </m:r>
                        </m:sup>
                      </m:sSubSup>
                      <m:r>
                        <m:rPr>
                          <m:sty m:val="p"/>
                        </m:rPr>
                        <m:t>/</m:t>
                      </m:r>
                      <m:sSub>
                        <m:e>
                          <m:r>
                            <m:t>n</m:t>
                          </m:r>
                        </m:e>
                        <m:sub>
                          <m:r>
                            <m:t>α</m:t>
                          </m:r>
                        </m:sub>
                      </m:sSub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rPr>
                              <m:sty m:val="p"/>
                            </m:rPr>
                            <m:t>∞</m:t>
                          </m:r>
                        </m:e>
                      </m:d>
                      <m:r>
                        <m:t>  </m:t>
                      </m:r>
                      <m:d>
                        <m:dPr>
                          <m:begChr m:val="("/>
                          <m:endChr m:val=")"/>
                          <m:sepChr m:val=""/>
                          <m:grow/>
                        </m:dPr>
                        <m:e>
                          <m:r>
                            <m:t>4</m:t>
                          </m:r>
                        </m:e>
                      </m: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In the following, we will consider a system with two ion species.</a:t>
                </a:r>
              </a:p>
            </p:txBody>
          </p:sp>
        </mc:Choice>
      </mc:AlternateContent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Multifluid model of a one-dimensional steady state force-free current sheet</dc:title>
  <dc:creator/>
  <cp:keywords/>
  <dcterms:created xsi:type="dcterms:W3CDTF">2024-08-14T20:21:52Z</dcterms:created>
  <dcterms:modified xsi:type="dcterms:W3CDTF">2024-08-14T20:21:52Z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iblio-config">
    <vt:lpwstr>True</vt:lpwstr>
  </property>
  <property fmtid="{D5CDD505-2E9C-101B-9397-08002B2CF9AE}" pid="3" name="bibliography">
    <vt:lpwstr/>
  </property>
  <property fmtid="{D5CDD505-2E9C-101B-9397-08002B2CF9AE}" pid="4" name="code-links">
    <vt:lpwstr/>
  </property>
  <property fmtid="{D5CDD505-2E9C-101B-9397-08002B2CF9AE}" pid="5" name="header-includes">
    <vt:lpwstr/>
  </property>
  <property fmtid="{D5CDD505-2E9C-101B-9397-08002B2CF9AE}" pid="6" name="include-after">
    <vt:lpwstr/>
  </property>
  <property fmtid="{D5CDD505-2E9C-101B-9397-08002B2CF9AE}" pid="7" name="include-before">
    <vt:lpwstr/>
  </property>
  <property fmtid="{D5CDD505-2E9C-101B-9397-08002B2CF9AE}" pid="8" name="labels">
    <vt:lpwstr/>
  </property>
  <property fmtid="{D5CDD505-2E9C-101B-9397-08002B2CF9AE}" pid="9" name="toc-title">
    <vt:lpwstr>Table of contents</vt:lpwstr>
  </property>
</Properties>
</file>