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notesMasters/notesMaster1.xml" ContentType="application/vnd.openxmlformats-officedocument.presentationml.notesMaster+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notesMaster" Target="notesMasters/notesMaster1.xml" /><Relationship Id="rId15" Type="http://schemas.openxmlformats.org/officeDocument/2006/relationships/viewProps" Target="viewProps.xml" /><Relationship Id="rId14" Type="http://schemas.openxmlformats.org/officeDocument/2006/relationships/presProps" Target="presProps.xml" /><Relationship Id="rId1" Type="http://schemas.openxmlformats.org/officeDocument/2006/relationships/slideMaster" Target="slideMasters/slideMaster1.xml" /><Relationship Id="rId17" Type="http://schemas.openxmlformats.org/officeDocument/2006/relationships/tableStyles" Target="tableStyles.xml" /><Relationship Id="rId16"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C1CCF-B725-44A7-AA57-5E433BD85C9F}" type="datetimeFigureOut">
              <a:rPr lang="en-US" smtClean="0"/>
              <a:t>1/2/22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DFEC3-8487-43E8-A154-7C12CBC1FFF2}" type="slidenum">
              <a:rPr lang="en-US" smtClean="0"/>
              <a:t>‹#›</a:t>
            </a:fld>
            <a:endParaRPr lang="en-US"/>
          </a:p>
        </p:txBody>
      </p:sp>
    </p:spTree>
    <p:extLst>
      <p:ext uri="{BB962C8B-B14F-4D97-AF65-F5344CB8AC3E}">
        <p14:creationId xmlns:p14="http://schemas.microsoft.com/office/powerpoint/2010/main" val="3782709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2.xml.rels><?xml version="1.0" encoding="UTF-8"?><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3.xml.rels><?xml version="1.0" encoding="UTF-8"?><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The secondary electron current (I_s) is controlled by ((E)). If energetic electrons hit Europa and knock out many secondaries, Europa loses negative charge and becomes more </a:t>
            </a:r>
            <a:r>
              <a:rPr b="1"/>
              <a:t>positive</a:t>
            </a:r>
            <a:r>
              <a:rPr/>
              <a:t>. Thus ((E)) is one of the most important material parameters.</a:t>
            </a:r>
          </a:p>
          <a:p>
            <a:pPr lvl="0" indent="0" marL="0">
              <a:buNone/>
            </a:pPr>
          </a:p>
          <a:p>
            <a:pPr lvl="0"/>
            <a:r>
              <a:rPr/>
              <a:t>Very low-energy electrons: little emission</a:t>
            </a:r>
          </a:p>
          <a:p>
            <a:pPr lvl="0" indent="0" marL="0">
              <a:buNone/>
            </a:pPr>
          </a:p>
          <a:p>
            <a:pPr lvl="0"/>
            <a:r>
              <a:rPr/>
              <a:t>Intermediate energy: yield rises</a:t>
            </a:r>
          </a:p>
          <a:p>
            <a:pPr lvl="0" indent="0" marL="0">
              <a:buNone/>
            </a:pPr>
          </a:p>
          <a:p>
            <a:pPr lvl="0"/>
            <a:r>
              <a:rPr/>
              <a:t>High energy: electrons penetrate too deeply → most secondaries are reabsorbed → yield falls</a:t>
            </a:r>
          </a:p>
          <a:p>
            <a:pPr lvl="0" indent="0" marL="0">
              <a:buNone/>
            </a:pPr>
          </a:p>
          <a:p>
            <a:pPr lvl="0" indent="0" marL="0">
              <a:buNone/>
            </a:pPr>
            <a:r>
              <a:rPr/>
              <a:t>The factor </a:t>
            </a:r>
            <a:r>
              <a:rPr/>
              <a:t>\frac{Q - 1 + e^{-Q}}{Q^2}</a:t>
            </a:r>
            <a:r>
              <a:rPr/>
              <a:t> comes from transport theory: it models how secondaries created at depth escape the material.</a:t>
            </a:r>
          </a:p>
          <a:p>
            <a:pPr lvl="0" indent="0" marL="0">
              <a:buNone/>
            </a:pPr>
          </a:p>
          <a:p>
            <a:pPr lvl="0" indent="0" marL="0">
              <a:buNone/>
            </a:pPr>
            <a:r>
              <a:rPr/>
              <a:t>It behaves like this:</a:t>
            </a:r>
          </a:p>
          <a:p>
            <a:pPr lvl="0" indent="0" marL="0">
              <a:buNone/>
            </a:pPr>
          </a:p>
          <a:p>
            <a:pPr lvl="0"/>
            <a:r>
              <a:rPr/>
              <a:t>Low energy (small (Q)): </a:t>
            </a:r>
            <a:r>
              <a:rPr/>
              <a:t>e^{-Q} \approx 1 - Q \quad\Rightarrow \quad Q - 1 + e^{-Q} \approx \tfrac{1}{2}Q^2</a:t>
            </a:r>
          </a:p>
          <a:p>
            <a:pPr lvl="0" indent="0" marL="0">
              <a:buNone/>
            </a:pPr>
          </a:p>
          <a:p>
            <a:pPr lvl="0" indent="0" marL="0">
              <a:buNone/>
            </a:pPr>
            <a:r>
              <a:rPr/>
              <a:t>So (E): yield rises linearly with energy.</a:t>
            </a:r>
          </a:p>
          <a:p>
            <a:pPr lvl="0" indent="0" marL="0">
              <a:buNone/>
            </a:pPr>
          </a:p>
          <a:p>
            <a:pPr lvl="0"/>
            <a:r>
              <a:rPr/>
              <a:t>High energy (large (Q)): </a:t>
            </a:r>
            <a:r>
              <a:rPr/>
              <a:t>e^{-Q} \to 0 \quad\Rightarrow\quad \frac{Q-1}{Q^2} \sim \frac{1}{Q}</a:t>
            </a:r>
          </a:p>
        </p:txBody>
      </p:sp>
      <p:sp>
        <p:nvSpPr>
          <p:cNvPr id="4" name="Slide Number Placeholder 3"/>
          <p:cNvSpPr>
            <a:spLocks noGrp="1"/>
          </p:cNvSpPr>
          <p:nvPr>
            <p:ph type="sldNum" sz="quarter" idx="10"/>
          </p:nvPr>
        </p:nvSpPr>
        <p:spPr/>
        <p:txBody>
          <a:bodyPr/>
          <a:lstStyle/>
          <a:p>
            <a:fld id="{18BDFEC3-8487-43E8-A154-7C12CBC1FFF2}" type="slidenum">
              <a:rPr lang="en-US"/>
              <a:t>5</a:t>
            </a:fld>
            <a:endParaRPr lang="en-US"/>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The sub-Jovian hemisphere is slightly more negative than the anti-Jovian side and this is due to the 14% decrease in the ionospheric density</a:t>
            </a:r>
          </a:p>
        </p:txBody>
      </p:sp>
      <p:sp>
        <p:nvSpPr>
          <p:cNvPr id="4" name="Slide Number Placeholder 3"/>
          <p:cNvSpPr>
            <a:spLocks noGrp="1"/>
          </p:cNvSpPr>
          <p:nvPr>
            <p:ph type="sldNum" sz="quarter" idx="10"/>
          </p:nvPr>
        </p:nvSpPr>
        <p:spPr/>
        <p:txBody>
          <a:bodyPr/>
          <a:lstStyle/>
          <a:p>
            <a:fld id="{18BDFEC3-8487-43E8-A154-7C12CBC1FFF2}" type="slidenum">
              <a:rPr lang="en-US"/>
              <a:t>8</a:t>
            </a:fld>
            <a:endParaRPr lang="en-US"/>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reduced ionosphere leads to a greater surface potential and this is especially the case with the hot parameters. This “ionospheric dampening” effect also acts to suppress surface potentials at the other hemispheres by a similar magnitude</a:t>
            </a:r>
          </a:p>
        </p:txBody>
      </p:sp>
      <p:sp>
        <p:nvSpPr>
          <p:cNvPr id="4" name="Slide Number Placeholder 3"/>
          <p:cNvSpPr>
            <a:spLocks noGrp="1"/>
          </p:cNvSpPr>
          <p:nvPr>
            <p:ph type="sldNum" sz="quarter" idx="10"/>
          </p:nvPr>
        </p:nvSpPr>
        <p:spPr/>
        <p:txBody>
          <a:bodyPr/>
          <a:lstStyle/>
          <a:p>
            <a:fld id="{18BDFEC3-8487-43E8-A154-7C12CBC1FFF2}" type="slidenum">
              <a:rPr lang="en-US"/>
              <a:t>9</a:t>
            </a:fld>
            <a:endParaRPr lang="en-US"/>
          </a:p>
        </p:txBody>
      </p:sp>
    </p:spTree>
  </p:cSld>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4.png" /></Relationships>
</file>

<file path=ppt/slides/_rels/slide11.xml.rels><?xml version="1.0" encoding="UTF-8"?><Relationships xmlns="http://schemas.openxmlformats.org/package/2006/relationships"><Relationship Id="rId1" Type="http://schemas.openxmlformats.org/officeDocument/2006/relationships/slideLayout" Target="../slideLayouts/slideLayout8.xml" /><Relationship Id="rId3" Type="http://schemas.openxmlformats.org/officeDocument/2006/relationships/hyperlink" Target="https://doi.org/10.3847/2041-8213/ad251e" TargetMode="External" /><Relationship Id="rId2" Type="http://schemas.openxmlformats.org/officeDocument/2006/relationships/image" Target="../media/image5.png"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1.png" /></Relationships>
</file>

<file path=ppt/slides/_rels/slide7.xml.rels><?xml version="1.0" encoding="UTF-8"?><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image" Target="../media/image2.png" /></Relationships>
</file>

<file path=ppt/slides/_rels/slide9.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notesSlide" Target="../notesSlides/notesSlide3.xml" /><Relationship Id="rId3" Type="http://schemas.openxmlformats.org/officeDocument/2006/relationships/image" Target="../media/image3.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Surface charging of Jupiter’s moon europa</a:t>
            </a:r>
          </a:p>
        </p:txBody>
      </p:sp>
      <p:sp>
        <p:nvSpPr>
          <p:cNvPr id="3" name="Subtitle 2"/>
          <p:cNvSpPr>
            <a:spLocks noGrp="1"/>
          </p:cNvSpPr>
          <p:nvPr>
            <p:ph idx="1" type="subTitle"/>
          </p:nvPr>
        </p:nvSpPr>
        <p:spPr>
          <a:xfrm>
            <a:off x="1371600" y="2914650"/>
            <a:ext cx="6400800" cy="1314450"/>
          </a:xfrm>
        </p:spPr>
        <p:txBody>
          <a:bodyPr/>
          <a:lstStyle/>
          <a:p>
            <a:pPr lvl="0" indent="0" marL="0">
              <a:buNone/>
            </a:pPr>
            <a:br/>
            <a:br/>
            <a:r>
              <a:rPr/>
              <a:t>Sachin A. Reddy</a:t>
            </a:r>
            <a:br/>
            <a:r>
              <a:rPr/>
              <a:t>Tom A. Nordheim</a:t>
            </a:r>
            <a:br/>
            <a:r>
              <a:rPr/>
              <a:t>Camilla D. K. Harris</a:t>
            </a:r>
          </a:p>
        </p:txBody>
      </p:sp>
      <p:sp>
        <p:nvSpPr>
          <p:cNvPr id="4" name="Date Placeholder 3"/>
          <p:cNvSpPr>
            <a:spLocks noGrp="1"/>
          </p:cNvSpPr>
          <p:nvPr>
            <p:ph idx="10" sz="half" type="dt"/>
          </p:nvPr>
        </p:nvSpPr>
        <p:spPr/>
        <p:txBody>
          <a:bodyPr/>
          <a:lstStyle/>
          <a:p>
            <a:pPr lvl="0" indent="0" marL="0">
              <a:buNone/>
            </a:pPr>
            <a:r>
              <a:rPr/>
              <a:t>2026-01-14</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6. Secondary emission dominates uncertainty</a:t>
            </a:r>
          </a:p>
        </p:txBody>
      </p:sp>
      <mc:AlternateContent xmlns:mc="http://schemas.openxmlformats.org/markup-compatibility/2006">
        <mc:Choice xmlns:a14="http://schemas.microsoft.com/office/drawing/2010/main" Requires="a14">
          <p:sp>
            <p:nvSpPr>
              <p:cNvPr id="4" name="Text Placeholder 3"/>
              <p:cNvSpPr>
                <a:spLocks noGrp="1"/>
              </p:cNvSpPr>
              <p:nvPr>
                <p:ph idx="2" sz="half" type="body"/>
              </p:nvPr>
            </p:nvSpPr>
            <p:spPr/>
            <p:txBody>
              <a:bodyPr/>
              <a:lstStyle/>
              <a:p>
                <a:pPr lvl="0" indent="0" marL="0">
                  <a:buNone/>
                </a:pPr>
                <a:r>
                  <a:rPr/>
                  <a:t>Changing the assumed surface material gives:</a:t>
                </a:r>
              </a:p>
              <a:p>
                <a:pPr lvl="0" indent="0" marL="0">
                  <a:buNone/>
                </a:pPr>
                <a14:m>
                  <m:oMathPara xmlns:m="http://schemas.openxmlformats.org/officeDocument/2006/math">
                    <m:oMathParaPr>
                      <m:jc m:val="center"/>
                    </m:oMathParaPr>
                    <m:oMath>
                      <m:r>
                        <m:rPr>
                          <m:sty m:val="p"/>
                        </m:rPr>
                        <m:t>−</m:t>
                      </m:r>
                      <m:r>
                        <m:t>52</m:t>
                      </m:r>
                      <m:r>
                        <m:rPr>
                          <m:nor/>
                          <m:sty m:val="p"/>
                        </m:rPr>
                        <m:t>V</m:t>
                      </m:r>
                      <m:r>
                        <m:rPr>
                          <m:sty m:val="p"/>
                        </m:rPr>
                        <m:t>→</m:t>
                      </m:r>
                      <m:r>
                        <m:rPr>
                          <m:sty m:val="p"/>
                        </m:rPr>
                        <m:t>−</m:t>
                      </m:r>
                      <m:r>
                        <m:t>5</m:t>
                      </m:r>
                      <m:r>
                        <m:rPr>
                          <m:nor/>
                          <m:sty m:val="p"/>
                        </m:rPr>
                        <m:t>V</m:t>
                      </m:r>
                    </m:oMath>
                  </m:oMathPara>
                </a14:m>
              </a:p>
              <a:p>
                <a:pPr lvl="0" indent="0" marL="0">
                  <a:buNone/>
                </a:pPr>
                <a:r>
                  <a:rPr/>
                  <a:t>for the same plasma conditions.</a:t>
                </a:r>
              </a:p>
              <a:p>
                <a:pPr lvl="0" indent="0" marL="0">
                  <a:buNone/>
                </a:pPr>
                <a:r>
                  <a:rPr/>
                  <a:t>So Europa’s chemistry (water ice vs salts, sulfuric acid, etc.) directly affects its electric environment.</a:t>
                </a:r>
              </a:p>
            </p:txBody>
          </p:sp>
        </mc:Choice>
      </mc:AlternateContent>
      <p:pic>
        <p:nvPicPr>
          <p:cNvPr descr="reddySurfaceChargingJupiters2024-fig4.png" id="0" name="Picture 1"/>
          <p:cNvPicPr>
            <a:picLocks noGrp="1" noChangeAspect="1"/>
          </p:cNvPicPr>
          <p:nvPr/>
        </p:nvPicPr>
        <p:blipFill>
          <a:blip r:embed="rId2"/>
          <a:stretch>
            <a:fillRect/>
          </a:stretch>
        </p:blipFill>
        <p:spPr bwMode="auto">
          <a:xfrm>
            <a:off x="3568700" y="1346200"/>
            <a:ext cx="5105400" cy="1600200"/>
          </a:xfrm>
          <a:prstGeom prst="rect">
            <a:avLst/>
          </a:prstGeom>
          <a:noFill/>
          <a:ln w="9525">
            <a:noFill/>
            <a:headEnd/>
            <a:tailEnd/>
          </a:ln>
        </p:spPr>
      </p:pic>
      <mc:AlternateContent xmlns:mc="http://schemas.openxmlformats.org/markup-compatibility/2006">
        <mc:Choice xmlns:a14="http://schemas.microsoft.com/office/drawing/2010/main" Requires="a14">
          <p:sp>
            <p:nvSpPr>
              <p:cNvPr id="1" name="TextBox 3"/>
              <p:cNvSpPr txBox="1"/>
              <p:nvPr/>
            </p:nvSpPr>
            <p:spPr>
              <a:xfrm>
                <a:off x="3568700" y="4076700"/>
                <a:ext cx="5105400" cy="508000"/>
              </a:xfrm>
              <a:prstGeom prst="rect">
                <a:avLst/>
              </a:prstGeom>
              <a:noFill/>
            </p:spPr>
            <p:txBody>
              <a:bodyPr/>
              <a:lstStyle/>
              <a:p>
                <a:pPr lvl="0" indent="0" marL="0" algn="ctr">
                  <a:buNone/>
                </a:pPr>
                <a:r>
                  <a:rPr/>
                  <a:t>(a) Secondary emission yields </a:t>
                </a:r>
                <a14:m>
                  <m:oMath xmlns:m="http://schemas.openxmlformats.org/officeDocument/2006/math">
                    <m:sSub>
                      <m:e>
                        <m:r>
                          <m:t>δ</m:t>
                        </m:r>
                      </m:e>
                      <m:sub>
                        <m:r>
                          <m:t>E</m:t>
                        </m:r>
                      </m:sub>
                    </m:sSub>
                  </m:oMath>
                </a14:m>
                <a:r>
                  <a:rPr/>
                  <a:t>. (b) The impact on surface potentials at the anti-Jovian hemisphere during eclipse.</a:t>
                </a:r>
              </a:p>
            </p:txBody>
          </p:sp>
        </mc:Choice>
      </mc:AlternateContent>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7. Observational consequences and Why this matters?</a:t>
            </a:r>
          </a:p>
        </p:txBody>
      </p:sp>
      <p:sp>
        <p:nvSpPr>
          <p:cNvPr id="4" name="Text Placeholder 3"/>
          <p:cNvSpPr>
            <a:spLocks noGrp="1"/>
          </p:cNvSpPr>
          <p:nvPr>
            <p:ph idx="2" sz="half" type="body"/>
          </p:nvPr>
        </p:nvSpPr>
        <p:spPr/>
        <p:txBody>
          <a:bodyPr/>
          <a:lstStyle/>
          <a:p>
            <a:pPr lvl="0" indent="0" marL="0">
              <a:buNone/>
            </a:pPr>
            <a:r>
              <a:rPr/>
              <a:t>Negative surfaces accelerate secondary electrons upward along magnetic field lines. These form </a:t>
            </a:r>
            <a:r>
              <a:rPr b="1"/>
              <a:t>electron beams</a:t>
            </a:r>
            <a:r>
              <a:rPr/>
              <a:t> detectable by spacecraft (representative of the electrostatic potential difference between the spacecraft and the surface). This was used at Earth’s Moon and Saturn’s moon Hyperion.</a:t>
            </a:r>
          </a:p>
          <a:p>
            <a:pPr lvl="0" indent="0" marL="0">
              <a:buNone/>
            </a:pPr>
            <a:r>
              <a:rPr/>
              <a:t>Same method could be used by </a:t>
            </a:r>
            <a:r>
              <a:rPr b="1"/>
              <a:t>Europa Clipper</a:t>
            </a:r>
            <a:r>
              <a:rPr/>
              <a:t> and </a:t>
            </a:r>
            <a:r>
              <a:rPr b="1"/>
              <a:t>JUICE</a:t>
            </a:r>
            <a:r>
              <a:rPr/>
              <a:t> to remotely probe </a:t>
            </a:r>
            <a:r>
              <a:rPr b="1" i="1"/>
              <a:t>surface composition</a:t>
            </a:r>
            <a:r>
              <a:rPr/>
              <a:t> using plasma instruments.</a:t>
            </a:r>
          </a:p>
          <a:p>
            <a:pPr lvl="0" indent="0" marL="0">
              <a:buNone/>
            </a:pPr>
            <a:r>
              <a:rPr/>
              <a:t>This makes surface charging a </a:t>
            </a:r>
            <a:r>
              <a:rPr b="1"/>
              <a:t>new diagnostic tool</a:t>
            </a:r>
            <a:r>
              <a:rPr/>
              <a:t> for Europa’s geology and chemistry.</a:t>
            </a:r>
          </a:p>
        </p:txBody>
      </p:sp>
      <p:pic>
        <p:nvPicPr>
          <p:cNvPr descr="halekasLargeNegativeLunar2005-fig1.png" id="0" name="Picture 1"/>
          <p:cNvPicPr>
            <a:picLocks noGrp="1" noChangeAspect="1"/>
          </p:cNvPicPr>
          <p:nvPr/>
        </p:nvPicPr>
        <p:blipFill>
          <a:blip r:embed="rId2"/>
          <a:stretch>
            <a:fillRect/>
          </a:stretch>
        </p:blipFill>
        <p:spPr bwMode="auto">
          <a:xfrm>
            <a:off x="3568700" y="304800"/>
            <a:ext cx="5105400" cy="36703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Energy pitch angle spectrogram obtained in the plasma sheet on March 11, 1998 at 15:31 UT. Both LP and the location of magnetic connection to the lunar surface lie in shadow.</a:t>
            </a:r>
          </a:p>
        </p:txBody>
      </p:sp>
      <p:sp>
        <p:nvSpPr>
          <p:cNvPr id="3" name="Content Placeholder 2"/>
          <p:cNvSpPr>
            <a:spLocks noGrp="1"/>
          </p:cNvSpPr>
          <p:nvPr>
            <p:ph idx="1"/>
          </p:nvPr>
        </p:nvSpPr>
        <p:spPr/>
        <p:txBody>
          <a:bodyPr/>
          <a:lstStyle/>
          <a:p>
            <a:pPr lvl="0" indent="0" marL="0">
              <a:buNone/>
            </a:pPr>
            <a:r>
              <a:rPr/>
              <a:t>Reddy, Sachin A., Tom A. Nordheim, and Camilla D. K. Harris. 2024. “Surface Charging of Jupiter’s Moon Europa.” </a:t>
            </a:r>
            <a:r>
              <a:rPr i="1"/>
              <a:t>Astrophysical Journal Letters</a:t>
            </a:r>
            <a:r>
              <a:rPr/>
              <a:t> 962 (2): L29. </a:t>
            </a:r>
            <a:r>
              <a:rPr>
                <a:hlinkClick r:id="rId3"/>
              </a:rPr>
              <a:t>https://doi.org/10.3847/2041-8213/ad251e</a:t>
            </a:r>
            <a:r>
              <a:rPr/>
              <a:t>.</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Reddy, Nordheim, and Harris (2024)</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1. Introduction &amp; Motivation: Europa in Jupiter’s plasma</a:t>
            </a:r>
          </a:p>
        </p:txBody>
      </p:sp>
      <p:sp>
        <p:nvSpPr>
          <p:cNvPr id="3" name="Content Placeholder 2"/>
          <p:cNvSpPr>
            <a:spLocks noGrp="1"/>
          </p:cNvSpPr>
          <p:nvPr>
            <p:ph idx="1"/>
          </p:nvPr>
        </p:nvSpPr>
        <p:spPr/>
        <p:txBody>
          <a:bodyPr/>
          <a:lstStyle/>
          <a:p>
            <a:pPr lvl="0" indent="0" marL="0">
              <a:buNone/>
            </a:pPr>
            <a:r>
              <a:rPr b="1"/>
              <a:t>What are the electric potentials that develop on Europa’s surface?</a:t>
            </a:r>
          </a:p>
          <a:p>
            <a:pPr lvl="0" indent="0" marL="0">
              <a:buNone/>
            </a:pPr>
            <a:r>
              <a:rPr/>
              <a:t>Why Europa is special? Europa sees </a:t>
            </a:r>
            <a:r>
              <a:rPr b="1"/>
              <a:t>two plasma populations at once</a:t>
            </a:r>
            <a:r>
              <a:rPr/>
              <a:t>:</a:t>
            </a:r>
          </a:p>
          <a:p>
            <a:pPr lvl="0"/>
            <a:r>
              <a:rPr/>
              <a:t>Not shielded by a thick atmosphere =&gt; bombardment from the comparatively hot and tenuous Jupiter’s magnetospheric plasma</a:t>
            </a:r>
          </a:p>
          <a:p>
            <a:pPr lvl="0"/>
            <a:r>
              <a:rPr/>
              <a:t>Ionosphere extends to the surface =&gt; exposed to both dense and cold ionospheric plasma</a:t>
            </a:r>
          </a:p>
          <a:p>
            <a:pPr lvl="0" indent="0" marL="0">
              <a:buNone/>
            </a:pPr>
            <a:r>
              <a:rPr/>
              <a:t>Also, Jupiter’s plasma </a:t>
            </a:r>
            <a:r>
              <a:rPr b="1"/>
              <a:t>flows past Europa at 90 km/s</a:t>
            </a:r>
            <a:r>
              <a:rPr/>
              <a:t> (Europa orbits Jupiter at 14 km s⁻¹), so different hemispheres see very different bombardment.</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The physics model</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buNone/>
                </a:pPr>
                <a:r>
                  <a:rPr/>
                  <a:t>Europa’s surface charges until all currents balance:</a:t>
                </a:r>
              </a:p>
              <a:p>
                <a:pPr lvl="0" indent="0" marL="0">
                  <a:buNone/>
                </a:pPr>
                <a14:m>
                  <m:oMathPara xmlns:m="http://schemas.openxmlformats.org/officeDocument/2006/math">
                    <m:oMathParaPr>
                      <m:jc m:val="center"/>
                    </m:oMathParaPr>
                    <m:oMath>
                      <m:sSub>
                        <m:e>
                          <m:r>
                            <m:t>I</m:t>
                          </m:r>
                        </m:e>
                        <m:sub>
                          <m:r>
                            <m:t>e</m:t>
                          </m:r>
                        </m:sub>
                      </m:sSub>
                      <m:d>
                        <m:dPr>
                          <m:begChr m:val="("/>
                          <m:sepChr m:val=""/>
                          <m:endChr m:val=")"/>
                          <m:grow/>
                        </m:dPr>
                        <m:e>
                          <m:r>
                            <m:t>ϕ</m:t>
                          </m:r>
                        </m:e>
                      </m:d>
                      <m:r>
                        <m:rPr>
                          <m:sty m:val="p"/>
                        </m:rPr>
                        <m:t>−</m:t>
                      </m:r>
                      <m:sSub>
                        <m:e>
                          <m:r>
                            <m:t>I</m:t>
                          </m:r>
                        </m:e>
                        <m:sub>
                          <m:r>
                            <m:t>i</m:t>
                          </m:r>
                        </m:sub>
                      </m:sSub>
                      <m:d>
                        <m:dPr>
                          <m:begChr m:val="("/>
                          <m:sepChr m:val=""/>
                          <m:endChr m:val=")"/>
                          <m:grow/>
                        </m:dPr>
                        <m:e>
                          <m:r>
                            <m:t>ϕ</m:t>
                          </m:r>
                        </m:e>
                      </m:d>
                      <m:r>
                        <m:rPr>
                          <m:sty m:val="p"/>
                        </m:rPr>
                        <m:t>−</m:t>
                      </m:r>
                      <m:sSub>
                        <m:e>
                          <m:r>
                            <m:t>I</m:t>
                          </m:r>
                        </m:e>
                        <m:sub>
                          <m:r>
                            <m:t>s</m:t>
                          </m:r>
                        </m:sub>
                      </m:sSub>
                      <m:d>
                        <m:dPr>
                          <m:begChr m:val="("/>
                          <m:sepChr m:val=""/>
                          <m:endChr m:val=")"/>
                          <m:grow/>
                        </m:dPr>
                        <m:e>
                          <m:r>
                            <m:t>ϕ</m:t>
                          </m:r>
                        </m:e>
                      </m:d>
                      <m:r>
                        <m:rPr>
                          <m:sty m:val="p"/>
                        </m:rPr>
                        <m:t>−</m:t>
                      </m:r>
                      <m:sSub>
                        <m:e>
                          <m:r>
                            <m:t>I</m:t>
                          </m:r>
                        </m:e>
                        <m:sub>
                          <m:r>
                            <m:t>p</m:t>
                          </m:r>
                          <m:r>
                            <m:t>h</m:t>
                          </m:r>
                        </m:sub>
                      </m:sSub>
                      <m:d>
                        <m:dPr>
                          <m:begChr m:val="("/>
                          <m:sepChr m:val=""/>
                          <m:endChr m:val=")"/>
                          <m:grow/>
                        </m:dPr>
                        <m:e>
                          <m:r>
                            <m:t>ϕ</m:t>
                          </m:r>
                        </m:e>
                      </m:d>
                      <m:r>
                        <m:rPr>
                          <m:sty m:val="p"/>
                        </m:rPr>
                        <m:t>=</m:t>
                      </m:r>
                      <m:r>
                        <m:t>0</m:t>
                      </m:r>
                    </m:oMath>
                  </m:oMathPara>
                </a14:m>
              </a:p>
              <a:p>
                <a:pPr lvl="0" indent="0" marL="0">
                  <a:buNone/>
                </a:pPr>
                <a:r>
                  <a:rPr/>
                  <a:t>where</a:t>
                </a:r>
              </a:p>
              <a:p>
                <a:pPr lvl="0"/>
                <a14:m>
                  <m:oMath xmlns:m="http://schemas.openxmlformats.org/officeDocument/2006/math">
                    <m:sSub>
                      <m:e>
                        <m:r>
                          <m:t>I</m:t>
                        </m:r>
                      </m:e>
                      <m:sub>
                        <m:r>
                          <m:t>e</m:t>
                        </m:r>
                      </m:sub>
                    </m:sSub>
                  </m:oMath>
                </a14:m>
                <a:r>
                  <a:rPr/>
                  <a:t>: Plasma electrons hitting surface</a:t>
                </a:r>
              </a:p>
              <a:p>
                <a:pPr lvl="0"/>
                <a14:m>
                  <m:oMath xmlns:m="http://schemas.openxmlformats.org/officeDocument/2006/math">
                    <m:sSub>
                      <m:e>
                        <m:r>
                          <m:t>I</m:t>
                        </m:r>
                      </m:e>
                      <m:sub>
                        <m:r>
                          <m:t>i</m:t>
                        </m:r>
                      </m:sub>
                    </m:sSub>
                  </m:oMath>
                </a14:m>
                <a:r>
                  <a:rPr/>
                  <a:t>: Plasma ions hitting surface</a:t>
                </a:r>
              </a:p>
              <a:p>
                <a:pPr lvl="0"/>
                <a14:m>
                  <m:oMath xmlns:m="http://schemas.openxmlformats.org/officeDocument/2006/math">
                    <m:sSub>
                      <m:e>
                        <m:r>
                          <m:t>I</m:t>
                        </m:r>
                      </m:e>
                      <m:sub>
                        <m:r>
                          <m:t>s</m:t>
                        </m:r>
                      </m:sub>
                    </m:sSub>
                  </m:oMath>
                </a14:m>
                <a:r>
                  <a:rPr/>
                  <a:t>: Secondary electrons emitted from ice</a:t>
                </a:r>
              </a:p>
              <a:p>
                <a:pPr lvl="0"/>
                <a14:m>
                  <m:oMath xmlns:m="http://schemas.openxmlformats.org/officeDocument/2006/math">
                    <m:sSub>
                      <m:e>
                        <m:r>
                          <m:t>I</m:t>
                        </m:r>
                      </m:e>
                      <m:sub>
                        <m:r>
                          <m:t>p</m:t>
                        </m:r>
                        <m:r>
                          <m:t>h</m:t>
                        </m:r>
                      </m:sub>
                    </m:sSub>
                  </m:oMath>
                </a14:m>
                <a:r>
                  <a:rPr/>
                  <a:t>: Photoelectrons from sunlight</a:t>
                </a:r>
              </a:p>
              <a:p>
                <a:pPr lvl="0"/>
                <a14:m>
                  <m:oMath xmlns:m="http://schemas.openxmlformats.org/officeDocument/2006/math">
                    <m:r>
                      <m:t>ϕ</m:t>
                    </m:r>
                  </m:oMath>
                </a14:m>
                <a:r>
                  <a:rPr/>
                  <a:t>: Surface electric potential</a:t>
                </a:r>
              </a:p>
            </p:txBody>
          </p:sp>
        </mc:Choice>
      </mc:AlternateContent>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2. The physics model: material parameters and secondary electron emission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buNone/>
                </a:pPr>
                <a:r>
                  <a:rPr/>
                  <a:t>Ice emits electrons when hit by energetic electrons.</a:t>
                </a:r>
              </a:p>
              <a:p>
                <a:pPr lvl="0" indent="0" marL="0">
                  <a:buNone/>
                </a:pPr>
                <a14:m>
                  <m:oMathPara xmlns:m="http://schemas.openxmlformats.org/officeDocument/2006/math">
                    <m:oMathParaPr>
                      <m:jc m:val="center"/>
                    </m:oMathParaPr>
                    <m:oMath>
                      <m:r>
                        <m:t>δ</m:t>
                      </m:r>
                      <m:d>
                        <m:dPr>
                          <m:begChr m:val="("/>
                          <m:sepChr m:val=""/>
                          <m:endChr m:val=")"/>
                          <m:grow/>
                        </m:dPr>
                        <m:e>
                          <m:r>
                            <m:t>E</m:t>
                          </m:r>
                        </m:e>
                      </m:d>
                      <m:r>
                        <m:rPr>
                          <m:sty m:val="p"/>
                        </m:rPr>
                        <m:t>≡</m:t>
                      </m:r>
                      <m:f>
                        <m:fPr>
                          <m:type m:val="bar"/>
                        </m:fPr>
                        <m:num>
                          <m:r>
                            <m:rPr>
                              <m:nor/>
                              <m:sty m:val="p"/>
                            </m:rPr>
                            <m:t>number of electrons emitted from the surface</m:t>
                          </m:r>
                        </m:num>
                        <m:den>
                          <m:r>
                            <m:rPr>
                              <m:nor/>
                              <m:sty m:val="p"/>
                            </m:rPr>
                            <m:t>number of electrons that hit it</m:t>
                          </m:r>
                        </m:den>
                      </m:f>
                      <m:r>
                        <m:rPr>
                          <m:sty m:val="p"/>
                        </m:rPr>
                        <m:t>.</m:t>
                      </m:r>
                    </m:oMath>
                  </m:oMathPara>
                </a14:m>
              </a:p>
              <a:p>
                <a:pPr lvl="0" indent="0" marL="0">
                  <a:buNone/>
                </a:pPr>
                <a:r>
                  <a:rPr/>
                  <a:t>They use the Katz formula (1977):</a:t>
                </a:r>
              </a:p>
              <a:p>
                <a:pPr lvl="0" indent="0" marL="0">
                  <a:buNone/>
                </a:pPr>
                <a:r>
                  <a:rPr/>
                  <a:t>Nearly all of the energy lost by an incident electron goes into electronic excitations, and we assume the probability of an electronic excitation resulting in an escaped secondary varies exponentially with depth.</a:t>
                </a:r>
              </a:p>
              <a:p>
                <a:pPr lvl="0" indent="0" marL="0">
                  <a:buNone/>
                </a:pPr>
                <a14:m>
                  <m:oMathPara xmlns:m="http://schemas.openxmlformats.org/officeDocument/2006/math">
                    <m:oMathParaPr>
                      <m:jc m:val="center"/>
                    </m:oMathParaPr>
                    <m:oMath>
                      <m:m>
                        <m:mPr>
                          <m:baseJc m:val="center"/>
                          <m:plcHide m:val="on"/>
                          <m:mcs>
                            <m:mc>
                              <m:mcPr>
                                <m:mcJc m:val="right"/>
                                <m:count m:val="1"/>
                              </m:mcPr>
                            </m:mc>
                            <m:mc>
                              <m:mcPr>
                                <m:mcJc m:val="left"/>
                                <m:count m:val="1"/>
                              </m:mcPr>
                            </m:mc>
                          </m:mcs>
                        </m:mPr>
                        <m:mr>
                          <m:e>
                            <m:r>
                              <m:t>δ</m:t>
                            </m:r>
                            <m:d>
                              <m:dPr>
                                <m:begChr m:val="("/>
                                <m:sepChr m:val=""/>
                                <m:endChr m:val=")"/>
                                <m:grow/>
                              </m:dPr>
                              <m:e>
                                <m:r>
                                  <m:t>E</m:t>
                                </m:r>
                                <m:r>
                                  <m:rPr>
                                    <m:sty m:val="p"/>
                                  </m:rPr>
                                  <m:t>,</m:t>
                                </m:r>
                                <m:r>
                                  <m:t>θ</m:t>
                                </m:r>
                              </m:e>
                            </m:d>
                          </m:e>
                          <m:e>
                            <m:r>
                              <m:rPr>
                                <m:sty m:val="p"/>
                              </m:rPr>
                              <m:t>=</m:t>
                            </m:r>
                            <m:sSub>
                              <m:e>
                                <m:r>
                                  <m:t>c</m:t>
                                </m:r>
                              </m:e>
                              <m:sub>
                                <m:r>
                                  <m:t>1</m:t>
                                </m:r>
                              </m:sub>
                            </m:sSub>
                            <m:nary>
                              <m:naryPr>
                                <m:chr m:val="∫"/>
                                <m:limLoc m:val="subSup"/>
                                <m:subHide m:val="off"/>
                                <m:supHide m:val="off"/>
                              </m:naryPr>
                              <m:sub>
                                <m:r>
                                  <m:t>0</m:t>
                                </m:r>
                              </m:sub>
                              <m:sup>
                                <m:r>
                                  <m:t>E</m:t>
                                </m:r>
                                <m:r>
                                  <m:t>d</m:t>
                                </m:r>
                                <m:r>
                                  <m:t>R</m:t>
                                </m:r>
                                <m:r>
                                  <m:rPr>
                                    <m:sty m:val="p"/>
                                  </m:rPr>
                                  <m:t>/</m:t>
                                </m:r>
                                <m:r>
                                  <m:t>d</m:t>
                                </m:r>
                                <m:r>
                                  <m:t>E</m:t>
                                </m:r>
                              </m:sup>
                              <m:e>
                                <m:sSup>
                                  <m:e>
                                    <m:d>
                                      <m:dPr>
                                        <m:begChr m:val="("/>
                                        <m:sepChr m:val=""/>
                                        <m:endChr m:val=")"/>
                                        <m:grow/>
                                      </m:dPr>
                                      <m:e>
                                        <m:f>
                                          <m:fPr>
                                            <m:type m:val="bar"/>
                                          </m:fPr>
                                          <m:num>
                                            <m:r>
                                              <m:t>d</m:t>
                                            </m:r>
                                            <m:r>
                                              <m:t>R</m:t>
                                            </m:r>
                                          </m:num>
                                          <m:den>
                                            <m:r>
                                              <m:t>d</m:t>
                                            </m:r>
                                            <m:r>
                                              <m:t>E</m:t>
                                            </m:r>
                                          </m:den>
                                        </m:f>
                                      </m:e>
                                    </m:d>
                                  </m:e>
                                  <m:sup>
                                    <m:r>
                                      <m:rPr>
                                        <m:sty m:val="p"/>
                                      </m:rPr>
                                      <m:t>−</m:t>
                                    </m:r>
                                    <m:r>
                                      <m:t>1</m:t>
                                    </m:r>
                                  </m:sup>
                                </m:sSup>
                              </m:e>
                            </m:nary>
                            <m:sSup>
                              <m:e>
                                <m:r>
                                  <m:t>e</m:t>
                                </m:r>
                              </m:e>
                              <m:sup>
                                <m:r>
                                  <m:rPr>
                                    <m:sty m:val="p"/>
                                  </m:rPr>
                                  <m:t>−</m:t>
                                </m:r>
                                <m:sSub>
                                  <m:e>
                                    <m:r>
                                      <m:t>c</m:t>
                                    </m:r>
                                  </m:e>
                                  <m:sub>
                                    <m:r>
                                      <m:t>2</m:t>
                                    </m:r>
                                  </m:sub>
                                </m:sSub>
                                <m:r>
                                  <m:t>x</m:t>
                                </m:r>
                                <m:r>
                                  <m:rPr>
                                    <m:sty m:val="p"/>
                                  </m:rPr>
                                  <m:t>cos</m:t>
                                </m:r>
                                <m:r>
                                  <m:t>θ</m:t>
                                </m:r>
                              </m:sup>
                            </m:sSup>
                            <m:r>
                              <m:t>d</m:t>
                            </m:r>
                            <m:r>
                              <m:t>x</m:t>
                            </m:r>
                          </m:e>
                        </m:mr>
                        <m:mr>
                          <m:e/>
                          <m:e>
                            <m:r>
                              <m:rPr>
                                <m:sty m:val="p"/>
                              </m:rPr>
                              <m:t>=</m:t>
                            </m:r>
                            <m:f>
                              <m:fPr>
                                <m:type m:val="bar"/>
                              </m:fPr>
                              <m:num>
                                <m:sSub>
                                  <m:e>
                                    <m:r>
                                      <m:t>c</m:t>
                                    </m:r>
                                  </m:e>
                                  <m:sub>
                                    <m:r>
                                      <m:t>1</m:t>
                                    </m:r>
                                  </m:sub>
                                </m:sSub>
                                <m:d>
                                  <m:dPr>
                                    <m:begChr m:val="["/>
                                    <m:sepChr m:val=""/>
                                    <m:endChr m:val="]"/>
                                    <m:grow/>
                                  </m:dPr>
                                  <m:e>
                                    <m:r>
                                      <m:t>1</m:t>
                                    </m:r>
                                    <m:r>
                                      <m:rPr>
                                        <m:sty m:val="p"/>
                                      </m:rPr>
                                      <m:t>−</m:t>
                                    </m:r>
                                    <m:r>
                                      <m:rPr>
                                        <m:sty m:val="p"/>
                                      </m:rPr>
                                      <m:t>exp</m:t>
                                    </m:r>
                                    <m:d>
                                      <m:dPr>
                                        <m:begChr m:val="("/>
                                        <m:sepChr m:val=""/>
                                        <m:endChr m:val=")"/>
                                        <m:grow/>
                                      </m:dPr>
                                      <m:e>
                                        <m:r>
                                          <m:rPr>
                                            <m:sty m:val="p"/>
                                          </m:rPr>
                                          <m:t>−</m:t>
                                        </m:r>
                                        <m:sSub>
                                          <m:e>
                                            <m:r>
                                              <m:t>c</m:t>
                                            </m:r>
                                          </m:e>
                                          <m:sub>
                                            <m:r>
                                              <m:t>2</m:t>
                                            </m:r>
                                          </m:sub>
                                        </m:sSub>
                                        <m:r>
                                          <m:rPr>
                                            <m:sty m:val="p"/>
                                          </m:rPr>
                                          <m:t>cos</m:t>
                                        </m:r>
                                        <m:r>
                                          <m:t>θ</m:t>
                                        </m:r>
                                        <m:r>
                                          <m:t>E</m:t>
                                        </m:r>
                                        <m:r>
                                          <m:t>d</m:t>
                                        </m:r>
                                        <m:r>
                                          <m:t>R</m:t>
                                        </m:r>
                                        <m:r>
                                          <m:rPr>
                                            <m:sty m:val="p"/>
                                          </m:rPr>
                                          <m:t>/</m:t>
                                        </m:r>
                                        <m:r>
                                          <m:t>d</m:t>
                                        </m:r>
                                        <m:r>
                                          <m:t>E</m:t>
                                        </m:r>
                                      </m:e>
                                    </m:d>
                                  </m:e>
                                </m:d>
                              </m:num>
                              <m:den>
                                <m:sSub>
                                  <m:e>
                                    <m:r>
                                      <m:t>c</m:t>
                                    </m:r>
                                  </m:e>
                                  <m:sub>
                                    <m:r>
                                      <m:t>2</m:t>
                                    </m:r>
                                  </m:sub>
                                </m:sSub>
                                <m:r>
                                  <m:rPr>
                                    <m:sty m:val="p"/>
                                  </m:rPr>
                                  <m:t>cos</m:t>
                                </m:r>
                                <m:r>
                                  <m:t>θ</m:t>
                                </m:r>
                                <m:r>
                                  <m:t>d</m:t>
                                </m:r>
                                <m:r>
                                  <m:t>R</m:t>
                                </m:r>
                                <m:r>
                                  <m:rPr>
                                    <m:sty m:val="p"/>
                                  </m:rPr>
                                  <m:t>/</m:t>
                                </m:r>
                                <m:r>
                                  <m:t>d</m:t>
                                </m:r>
                                <m:r>
                                  <m:t>E</m:t>
                                </m:r>
                              </m:den>
                            </m:f>
                          </m:e>
                        </m:mr>
                      </m:m>
                    </m:oMath>
                  </m:oMathPara>
                </a14:m>
              </a:p>
              <a:p>
                <a:pPr lvl="0" indent="0" marL="0">
                  <a:buNone/>
                </a:pPr>
                <a:r>
                  <a:rPr/>
                  <a:t>The angle averaged yield then becomes </a:t>
                </a:r>
                <a14:m>
                  <m:oMath xmlns:m="http://schemas.openxmlformats.org/officeDocument/2006/math">
                    <m:acc>
                      <m:accPr>
                        <m:chr m:val="‾"/>
                      </m:accPr>
                      <m:e>
                        <m:r>
                          <m:t>δ</m:t>
                        </m:r>
                      </m:e>
                    </m:acc>
                    <m:d>
                      <m:dPr>
                        <m:begChr m:val="("/>
                        <m:sepChr m:val=""/>
                        <m:endChr m:val=")"/>
                        <m:grow/>
                      </m:dPr>
                      <m:e>
                        <m:r>
                          <m:t>E</m:t>
                        </m:r>
                      </m:e>
                    </m:d>
                    <m:r>
                      <m:rPr>
                        <m:sty m:val="p"/>
                      </m:rPr>
                      <m:t>=</m:t>
                    </m:r>
                    <m:r>
                      <m:t>2</m:t>
                    </m:r>
                    <m:sSub>
                      <m:e>
                        <m:r>
                          <m:t>c</m:t>
                        </m:r>
                      </m:e>
                      <m:sub>
                        <m:r>
                          <m:t>1</m:t>
                        </m:r>
                      </m:sub>
                    </m:sSub>
                    <m:r>
                      <m:t>E</m:t>
                    </m:r>
                    <m:d>
                      <m:dPr>
                        <m:begChr m:val="("/>
                        <m:sepChr m:val=""/>
                        <m:endChr m:val=")"/>
                        <m:grow/>
                      </m:dPr>
                      <m:e>
                        <m:r>
                          <m:t>Q</m:t>
                        </m:r>
                        <m:r>
                          <m:rPr>
                            <m:sty m:val="p"/>
                          </m:rPr>
                          <m:t>−</m:t>
                        </m:r>
                        <m:r>
                          <m:t>1</m:t>
                        </m:r>
                        <m:r>
                          <m:rPr>
                            <m:sty m:val="p"/>
                          </m:rPr>
                          <m:t>+</m:t>
                        </m:r>
                        <m:r>
                          <m:rPr>
                            <m:sty m:val="p"/>
                          </m:rPr>
                          <m:t>exp</m:t>
                        </m:r>
                        <m:d>
                          <m:dPr>
                            <m:begChr m:val="("/>
                            <m:sepChr m:val=""/>
                            <m:endChr m:val=")"/>
                            <m:grow/>
                          </m:dPr>
                          <m:e>
                            <m:r>
                              <m:rPr>
                                <m:sty m:val="p"/>
                              </m:rPr>
                              <m:t>−</m:t>
                            </m:r>
                            <m:r>
                              <m:t>Q</m:t>
                            </m:r>
                          </m:e>
                        </m:d>
                      </m:e>
                    </m:d>
                    <m:r>
                      <m:rPr>
                        <m:sty m:val="p"/>
                      </m:rPr>
                      <m:t>/</m:t>
                    </m:r>
                    <m:sSup>
                      <m:e>
                        <m:r>
                          <m:t>Q</m:t>
                        </m:r>
                      </m:e>
                      <m:sup>
                        <m:r>
                          <m:t>2</m:t>
                        </m:r>
                      </m:sup>
                    </m:sSup>
                  </m:oMath>
                </a14:m>
              </a:p>
              <a:p>
                <a:pPr lvl="0" indent="0" marL="0">
                  <a:buNone/>
                </a:pPr>
                <a14:m>
                  <m:oMathPara xmlns:m="http://schemas.openxmlformats.org/officeDocument/2006/math">
                    <m:oMathParaPr>
                      <m:jc m:val="center"/>
                    </m:oMathParaPr>
                    <m:oMath>
                      <m:r>
                        <m:t>δ</m:t>
                      </m:r>
                      <m:d>
                        <m:dPr>
                          <m:begChr m:val="("/>
                          <m:sepChr m:val=""/>
                          <m:endChr m:val=")"/>
                          <m:grow/>
                        </m:dPr>
                        <m:e>
                          <m:r>
                            <m:t>E</m:t>
                          </m:r>
                        </m:e>
                      </m:d>
                      <m:r>
                        <m:rPr>
                          <m:sty m:val="p"/>
                        </m:rPr>
                        <m:t>=</m:t>
                      </m:r>
                      <m:r>
                        <m:t>5.08</m:t>
                      </m:r>
                      <m:r>
                        <m:rPr>
                          <m:sty m:val="p"/>
                        </m:rPr>
                        <m:t>,</m:t>
                      </m:r>
                      <m:sSub>
                        <m:e>
                          <m:r>
                            <m:t>δ</m:t>
                          </m:r>
                        </m:e>
                        <m:sub>
                          <m:r>
                            <m:rPr>
                              <m:sty m:val="p"/>
                            </m:rPr>
                            <m:t>max</m:t>
                          </m:r>
                        </m:sub>
                      </m:sSub>
                      <m:f>
                        <m:fPr>
                          <m:type m:val="bar"/>
                        </m:fPr>
                        <m:num>
                          <m:r>
                            <m:t>E</m:t>
                          </m:r>
                        </m:num>
                        <m:den>
                          <m:sSub>
                            <m:e>
                              <m:r>
                                <m:t>E</m:t>
                              </m:r>
                            </m:e>
                            <m:sub>
                              <m:r>
                                <m:rPr>
                                  <m:sty m:val="p"/>
                                </m:rPr>
                                <m:t>max</m:t>
                              </m:r>
                            </m:sub>
                          </m:sSub>
                        </m:den>
                      </m:f>
                      <m:f>
                        <m:fPr>
                          <m:type m:val="bar"/>
                        </m:fPr>
                        <m:num>
                          <m:r>
                            <m:t>Q</m:t>
                          </m:r>
                          <m:r>
                            <m:rPr>
                              <m:sty m:val="p"/>
                            </m:rPr>
                            <m:t>−</m:t>
                          </m:r>
                          <m:r>
                            <m:t>1</m:t>
                          </m:r>
                          <m:r>
                            <m:rPr>
                              <m:sty m:val="p"/>
                            </m:rPr>
                            <m:t>+</m:t>
                          </m:r>
                          <m:sSup>
                            <m:e>
                              <m:r>
                                <m:t>e</m:t>
                              </m:r>
                            </m:e>
                            <m:sup>
                              <m:r>
                                <m:rPr>
                                  <m:sty m:val="p"/>
                                </m:rPr>
                                <m:t>−</m:t>
                              </m:r>
                              <m:r>
                                <m:t>Q</m:t>
                              </m:r>
                            </m:sup>
                          </m:sSup>
                        </m:num>
                        <m:den>
                          <m:sSup>
                            <m:e>
                              <m:r>
                                <m:t>Q</m:t>
                              </m:r>
                            </m:e>
                            <m:sup>
                              <m:r>
                                <m:t>2</m:t>
                              </m:r>
                            </m:sup>
                          </m:sSup>
                        </m:den>
                      </m:f>
                      <m:r>
                        <m:rPr>
                          <m:sty m:val="p"/>
                        </m:rPr>
                        <m:t>,</m:t>
                      </m:r>
                      <m:r>
                        <m:t> </m:t>
                      </m:r>
                      <m:r>
                        <m:t>Q</m:t>
                      </m:r>
                      <m:r>
                        <m:rPr>
                          <m:sty m:val="p"/>
                        </m:rPr>
                        <m:t>=</m:t>
                      </m:r>
                      <m:r>
                        <m:t>2.28</m:t>
                      </m:r>
                      <m:sSup>
                        <m:e>
                          <m:d>
                            <m:dPr>
                              <m:begChr m:val="("/>
                              <m:sepChr m:val=""/>
                              <m:endChr m:val=")"/>
                              <m:grow/>
                            </m:dPr>
                            <m:e>
                              <m:f>
                                <m:fPr>
                                  <m:type m:val="bar"/>
                                </m:fPr>
                                <m:num>
                                  <m:r>
                                    <m:t>E</m:t>
                                  </m:r>
                                </m:num>
                                <m:den>
                                  <m:sSub>
                                    <m:e>
                                      <m:r>
                                        <m:t>E</m:t>
                                      </m:r>
                                    </m:e>
                                    <m:sub>
                                      <m:r>
                                        <m:rPr>
                                          <m:sty m:val="p"/>
                                        </m:rPr>
                                        <m:t>max</m:t>
                                      </m:r>
                                    </m:sub>
                                  </m:sSub>
                                </m:den>
                              </m:f>
                            </m:e>
                          </m:d>
                        </m:e>
                        <m:sup>
                          <m:r>
                            <m:t>1.35</m:t>
                          </m:r>
                        </m:sup>
                      </m:sSup>
                    </m:oMath>
                  </m:oMathPara>
                </a14:m>
              </a:p>
              <a:p>
                <a:pPr lvl="0" indent="0" marL="0">
                  <a:buNone/>
                </a:pPr>
                <a:r>
                  <a:rPr/>
                  <a:t>They adopt:</a:t>
                </a:r>
              </a:p>
              <a:p>
                <a:pPr lvl="0"/>
                <a:r>
                  <a:rPr/>
                  <a:t>the peak value of the yield: </a:t>
                </a:r>
                <a14:m>
                  <m:oMath xmlns:m="http://schemas.openxmlformats.org/officeDocument/2006/math">
                    <m:sSub>
                      <m:e>
                        <m:r>
                          <m:t>δ</m:t>
                        </m:r>
                      </m:e>
                      <m:sub>
                        <m:r>
                          <m:rPr>
                            <m:sty m:val="p"/>
                          </m:rPr>
                          <m:t>max</m:t>
                        </m:r>
                      </m:sub>
                    </m:sSub>
                    <m:r>
                      <m:rPr>
                        <m:sty m:val="p"/>
                      </m:rPr>
                      <m:t>=</m:t>
                    </m:r>
                    <m:r>
                      <m:t>0.78</m:t>
                    </m:r>
                  </m:oMath>
                </a14:m>
                <a:r>
                  <a:rPr/>
                  <a:t> (reduced from lab ice due to roughness)</a:t>
                </a:r>
              </a:p>
              <a:p>
                <a:pPr lvl="0"/>
                <a:r>
                  <a:rPr/>
                  <a:t>the energy at which emission peaks: </a:t>
                </a:r>
                <a14:m>
                  <m:oMath xmlns:m="http://schemas.openxmlformats.org/officeDocument/2006/math">
                    <m:sSub>
                      <m:e>
                        <m:r>
                          <m:t>E</m:t>
                        </m:r>
                      </m:e>
                      <m:sub>
                        <m:r>
                          <m:rPr>
                            <m:sty m:val="p"/>
                          </m:rPr>
                          <m:t>max</m:t>
                        </m:r>
                      </m:sub>
                    </m:sSub>
                    <m:r>
                      <m:rPr>
                        <m:sty m:val="p"/>
                      </m:rPr>
                      <m:t>=</m:t>
                    </m:r>
                    <m:r>
                      <m:t>340</m:t>
                    </m:r>
                  </m:oMath>
                </a14:m>
                <a:r>
                  <a:rPr/>
                  <a:t> eV</a:t>
                </a:r>
              </a:p>
              <a:p>
                <a:pPr lvl="0"/>
                <a:r>
                  <a:rPr/>
                  <a:t>a nonlinear measure of how deeply electrons penetrate into the surface: </a:t>
                </a:r>
                <a14:m>
                  <m:oMath xmlns:m="http://schemas.openxmlformats.org/officeDocument/2006/math">
                    <m:r>
                      <m:t>Q</m:t>
                    </m:r>
                    <m:r>
                      <m:rPr>
                        <m:sty m:val="p"/>
                      </m:rPr>
                      <m:t>=</m:t>
                    </m:r>
                    <m:r>
                      <m:t>2.28</m:t>
                    </m:r>
                    <m:sSup>
                      <m:e>
                        <m:d>
                          <m:dPr>
                            <m:begChr m:val="("/>
                            <m:sepChr m:val=""/>
                            <m:endChr m:val=")"/>
                            <m:grow/>
                          </m:dPr>
                          <m:e>
                            <m:f>
                              <m:fPr>
                                <m:type m:val="bar"/>
                              </m:fPr>
                              <m:num>
                                <m:r>
                                  <m:t>E</m:t>
                                </m:r>
                              </m:num>
                              <m:den>
                                <m:sSub>
                                  <m:e>
                                    <m:r>
                                      <m:t>E</m:t>
                                    </m:r>
                                  </m:e>
                                  <m:sub>
                                    <m:r>
                                      <m:rPr>
                                        <m:sty m:val="p"/>
                                      </m:rPr>
                                      <m:t>max</m:t>
                                    </m:r>
                                  </m:sub>
                                </m:sSub>
                              </m:den>
                            </m:f>
                          </m:e>
                        </m:d>
                      </m:e>
                      <m:sup>
                        <m:r>
                          <m:t>1.35</m:t>
                        </m:r>
                      </m:sup>
                    </m:sSup>
                  </m:oMath>
                </a14:m>
              </a:p>
            </p:txBody>
          </p:sp>
        </mc:Choice>
      </mc:AlternateContent>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3. Simulation approach</a:t>
            </a:r>
          </a:p>
        </p:txBody>
      </p:sp>
      <p:sp>
        <p:nvSpPr>
          <p:cNvPr id="4" name="Text Placeholder 3"/>
          <p:cNvSpPr>
            <a:spLocks noGrp="1"/>
          </p:cNvSpPr>
          <p:nvPr>
            <p:ph idx="2" sz="half" type="body"/>
          </p:nvPr>
        </p:nvSpPr>
        <p:spPr/>
        <p:txBody>
          <a:bodyPr/>
          <a:lstStyle/>
          <a:p>
            <a:pPr lvl="0" indent="0" marL="0">
              <a:buNone/>
            </a:pPr>
            <a:r>
              <a:rPr/>
              <a:t>They use </a:t>
            </a:r>
            <a:r>
              <a:rPr b="1"/>
              <a:t>SPIS</a:t>
            </a:r>
            <a:r>
              <a:rPr/>
              <a:t>, a 3-D Particle-in-Cell plasma charging code .</a:t>
            </a:r>
          </a:p>
          <a:p>
            <a:pPr lvl="0" indent="0" marL="0">
              <a:buNone/>
            </a:pPr>
            <a:r>
              <a:rPr/>
              <a:t>Europa’s surface is represented as a 1 m × 3 m cylinder embedded in plasma with:</a:t>
            </a:r>
          </a:p>
          <a:p>
            <a:pPr lvl="0"/>
            <a:r>
              <a:rPr/>
              <a:t>realistic electron &amp; ion distributions</a:t>
            </a:r>
          </a:p>
          <a:p>
            <a:pPr lvl="0"/>
            <a:r>
              <a:rPr/>
              <a:t>magnetic field</a:t>
            </a:r>
          </a:p>
          <a:p>
            <a:pPr lvl="0"/>
            <a:r>
              <a:rPr/>
              <a:t>secondary electron emission</a:t>
            </a:r>
          </a:p>
          <a:p>
            <a:pPr lvl="0"/>
            <a:r>
              <a:rPr/>
              <a:t>photoemission</a:t>
            </a:r>
          </a:p>
          <a:p>
            <a:pPr lvl="0" indent="0" marL="0">
              <a:buNone/>
            </a:pPr>
            <a:r>
              <a:rPr/>
              <a:t>Four hemispheres are simulated:</a:t>
            </a:r>
          </a:p>
          <a:p>
            <a:pPr lvl="0"/>
            <a:r>
              <a:rPr/>
              <a:t>Sub-Jovian (0°)</a:t>
            </a:r>
          </a:p>
          <a:p>
            <a:pPr lvl="0"/>
            <a:r>
              <a:rPr/>
              <a:t>Leading (90°W)</a:t>
            </a:r>
          </a:p>
          <a:p>
            <a:pPr lvl="0"/>
            <a:r>
              <a:rPr/>
              <a:t>Anti-Jovian (180°)</a:t>
            </a:r>
          </a:p>
          <a:p>
            <a:pPr lvl="0"/>
            <a:r>
              <a:rPr/>
              <a:t>Trailing (270°W)</a:t>
            </a:r>
          </a:p>
          <a:p>
            <a:pPr lvl="0" indent="0" marL="0">
              <a:buNone/>
            </a:pPr>
            <a:r>
              <a:rPr/>
              <a:t>plus sunlit vs eclipse.</a:t>
            </a:r>
          </a:p>
        </p:txBody>
      </p:sp>
      <p:pic>
        <p:nvPicPr>
          <p:cNvPr descr="reddySurfaceChargingJupiters2024-fig1.png" id="0" name="Picture 1"/>
          <p:cNvPicPr>
            <a:picLocks noGrp="1" noChangeAspect="1"/>
          </p:cNvPicPr>
          <p:nvPr/>
        </p:nvPicPr>
        <p:blipFill>
          <a:blip r:embed="rId2"/>
          <a:stretch>
            <a:fillRect/>
          </a:stretch>
        </p:blipFill>
        <p:spPr bwMode="auto">
          <a:xfrm>
            <a:off x="3568700" y="508000"/>
            <a:ext cx="5105400" cy="3276600"/>
          </a:xfrm>
          <a:prstGeom prst="rect">
            <a:avLst/>
          </a:prstGeom>
          <a:noFill/>
          <a:ln w="9525">
            <a:noFill/>
            <a:headEnd/>
            <a:tailEnd/>
          </a:ln>
        </p:spPr>
      </p:pic>
      <mc:AlternateContent xmlns:mc="http://schemas.openxmlformats.org/markup-compatibility/2006">
        <mc:Choice xmlns:a14="http://schemas.microsoft.com/office/drawing/2010/main" Requires="a14">
          <p:sp>
            <p:nvSpPr>
              <p:cNvPr id="1" name="TextBox 3"/>
              <p:cNvSpPr txBox="1"/>
              <p:nvPr/>
            </p:nvSpPr>
            <p:spPr>
              <a:xfrm>
                <a:off x="3568700" y="4076700"/>
                <a:ext cx="5105400" cy="508000"/>
              </a:xfrm>
              <a:prstGeom prst="rect">
                <a:avLst/>
              </a:prstGeom>
              <a:noFill/>
            </p:spPr>
            <p:txBody>
              <a:bodyPr/>
              <a:lstStyle/>
              <a:p>
                <a:pPr lvl="0" indent="0" marL="0" algn="ctr">
                  <a:buNone/>
                </a:pPr>
                <a:r>
                  <a:rPr/>
                  <a:t>Geometry of Europa’s interaction with Jupiter’s magnetosphere. Europa orbits Jupiter at </a:t>
                </a:r>
                <a14:m>
                  <m:oMath xmlns:m="http://schemas.openxmlformats.org/officeDocument/2006/math">
                    <m:r>
                      <m:t>14</m:t>
                    </m:r>
                    <m:sSup>
                      <m:e>
                        <m:r>
                          <m:rPr>
                            <m:sty m:val="p"/>
                          </m:rPr>
                          <m:t>k</m:t>
                        </m:r>
                        <m:r>
                          <m:rPr>
                            <m:sty m:val="p"/>
                          </m:rPr>
                          <m:t>m</m:t>
                        </m:r>
                        <m:r>
                          <m:rPr>
                            <m:sty m:val="p"/>
                          </m:rPr>
                          <m:t>s</m:t>
                        </m:r>
                      </m:e>
                      <m:sup>
                        <m:r>
                          <m:rPr>
                            <m:sty m:val="p"/>
                          </m:rPr>
                          <m:t>−</m:t>
                        </m:r>
                        <m:r>
                          <m:t>1</m:t>
                        </m:r>
                      </m:sup>
                    </m:sSup>
                  </m:oMath>
                </a14:m>
                <a:r>
                  <a:rPr/>
                  <a:t>, while the magnetospheric plasma corotates with Jupiter at </a:t>
                </a:r>
                <a14:m>
                  <m:oMath xmlns:m="http://schemas.openxmlformats.org/officeDocument/2006/math">
                    <m:r>
                      <m:t>90</m:t>
                    </m:r>
                    <m:sSup>
                      <m:e>
                        <m:r>
                          <m:rPr>
                            <m:sty m:val="p"/>
                          </m:rPr>
                          <m:t>k</m:t>
                        </m:r>
                        <m:r>
                          <m:rPr>
                            <m:sty m:val="p"/>
                          </m:rPr>
                          <m:t>m</m:t>
                        </m:r>
                        <m:r>
                          <m:rPr>
                            <m:sty m:val="p"/>
                          </m:rPr>
                          <m:t>s</m:t>
                        </m:r>
                      </m:e>
                      <m:sup>
                        <m:r>
                          <m:rPr>
                            <m:sty m:val="p"/>
                          </m:rPr>
                          <m:t>−</m:t>
                        </m:r>
                        <m:r>
                          <m:t>1</m:t>
                        </m:r>
                      </m:sup>
                    </m:sSup>
                  </m:oMath>
                </a14:m>
                <a:r>
                  <a:rPr/>
                  <a:t>, resulting in a wake forming at Europa’s leading (downstream) hemisphere. Europa also possesses an ionosphere that is expected to be nonuniform and denser at the trailing (upstream) hemisphere. We capture this variability by simulating four discrete surface locations: subJovian 0°, leading 90°, anti-Jovian 180°, and trailing 270°, in both sunlight and eclipse.</a:t>
                </a:r>
              </a:p>
            </p:txBody>
          </p:sp>
        </mc:Choice>
      </mc:AlternateContent>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4. Main result: Europa is always negative</a:t>
            </a:r>
          </a:p>
        </p:txBody>
      </p:sp>
      <mc:AlternateContent xmlns:mc="http://schemas.openxmlformats.org/markup-compatibility/2006">
        <mc:Choice xmlns:a14="http://schemas.microsoft.com/office/drawing/2010/main" Requires="a14">
          <p:sp>
            <p:nvSpPr>
              <p:cNvPr id="4" name="Text Placeholder 3"/>
              <p:cNvSpPr>
                <a:spLocks noGrp="1"/>
              </p:cNvSpPr>
              <p:nvPr>
                <p:ph idx="2" sz="half" type="body"/>
              </p:nvPr>
            </p:nvSpPr>
            <p:spPr/>
            <p:txBody>
              <a:bodyPr/>
              <a:lstStyle/>
              <a:p>
                <a:pPr lvl="0" indent="0" marL="0">
                  <a:buNone/>
                </a:pPr>
                <a:r>
                  <a:rPr/>
                  <a:t>Predicted surface potentials:</a:t>
                </a:r>
              </a:p>
              <a:p>
                <a:pPr lvl="0" indent="0" marL="0">
                  <a:buNone/>
                </a:pPr>
                <a14:m>
                  <m:oMathPara xmlns:m="http://schemas.openxmlformats.org/officeDocument/2006/math">
                    <m:oMathParaPr>
                      <m:jc m:val="center"/>
                    </m:oMathParaPr>
                    <m:oMath>
                      <m:r>
                        <m:rPr>
                          <m:sty m:val="p"/>
                        </m:rPr>
                        <m:t>−</m:t>
                      </m:r>
                      <m:r>
                        <m:t>14</m:t>
                      </m:r>
                      <m:r>
                        <m:rPr>
                          <m:nor/>
                          <m:sty m:val="p"/>
                        </m:rPr>
                        <m:t>V</m:t>
                      </m:r>
                      <m:r>
                        <m:rPr>
                          <m:sty m:val="p"/>
                        </m:rPr>
                        <m:t>→</m:t>
                      </m:r>
                      <m:r>
                        <m:rPr>
                          <m:sty m:val="p"/>
                        </m:rPr>
                        <m:t>−</m:t>
                      </m:r>
                      <m:r>
                        <m:t>52</m:t>
                      </m:r>
                      <m:r>
                        <m:rPr>
                          <m:nor/>
                          <m:sty m:val="p"/>
                        </m:rPr>
                        <m:t>V</m:t>
                      </m:r>
                    </m:oMath>
                  </m:oMathPara>
                </a14:m>
              </a:p>
              <a:p>
                <a:pPr lvl="0" indent="0" marL="0">
                  <a:buNone/>
                </a:pPr>
                <a:r>
                  <a:rPr/>
                  <a:t>depending on hemisphere, sunlight, and plasma environment.</a:t>
                </a:r>
              </a:p>
            </p:txBody>
          </p:sp>
        </mc:Choice>
      </mc:AlternateContent>
      <p:graphicFrame>
        <p:nvGraphicFramePr>
          <p:cNvPr id="6" name="Content Placeholder 5"/>
          <p:cNvGraphicFramePr>
            <a:graphicFrameLocks noGrp="1"/>
          </p:cNvGraphicFramePr>
          <p:nvPr>
            <p:ph idx="1"/>
          </p:nvPr>
        </p:nvGraphicFramePr>
        <p:xfrm>
          <a:off x="3568700" y="203200"/>
          <a:ext cx="5105400" cy="4381500"/>
        </p:xfrm>
        <a:graphic>
          <a:graphicData uri="http://schemas.openxmlformats.org/drawingml/2006/table">
            <a:tbl>
              <a:tblPr firstRow="1" bandRow="1">
                <a:tableStyleId>{5C22544A-7EE6-4342-B048-85BDC9FD1C3A}</a:tableStyleId>
              </a:tblPr>
              <a:tblGrid>
                <a:gridCol w="2552700"/>
                <a:gridCol w="2552700"/>
              </a:tblGrid>
              <a:tr h="0">
                <a:tc>
                  <a:txBody>
                    <a:bodyPr/>
                    <a:lstStyle/>
                    <a:p>
                      <a:pPr lvl="0" indent="0" marL="0">
                        <a:buNone/>
                      </a:pPr>
                      <a:r>
                        <a:rPr/>
                        <a:t>Location</a:t>
                      </a:r>
                    </a:p>
                  </a:txBody>
                  <a:tcPr/>
                </a:tc>
                <a:tc>
                  <a:txBody>
                    <a:bodyPr/>
                    <a:lstStyle/>
                    <a:p>
                      <a:pPr lvl="0" indent="0" marL="0">
                        <a:buNone/>
                      </a:pPr>
                      <a:r>
                        <a:rPr/>
                        <a:t>Why</a:t>
                      </a:r>
                    </a:p>
                  </a:txBody>
                  <a:tcPr/>
                </a:tc>
              </a:tr>
              <a:tr h="0">
                <a:tc>
                  <a:txBody>
                    <a:bodyPr/>
                    <a:lstStyle/>
                    <a:p>
                      <a:pPr lvl="0" indent="0" marL="0">
                        <a:buNone/>
                      </a:pPr>
                      <a:r>
                        <a:rPr/>
                        <a:t>Trailing hemisphere</a:t>
                      </a:r>
                    </a:p>
                  </a:txBody>
                </a:tc>
                <a:tc>
                  <a:txBody>
                    <a:bodyPr/>
                    <a:lstStyle/>
                    <a:p>
                      <a:pPr lvl="0" indent="0" marL="0">
                        <a:buNone/>
                      </a:pPr>
                      <a:r>
                        <a:rPr/>
                        <a:t>Faces plasma flow → strongest charging</a:t>
                      </a:r>
                    </a:p>
                  </a:txBody>
                </a:tc>
              </a:tr>
              <a:tr h="0">
                <a:tc>
                  <a:txBody>
                    <a:bodyPr/>
                    <a:lstStyle/>
                    <a:p>
                      <a:pPr lvl="0" indent="0" marL="0">
                        <a:buNone/>
                      </a:pPr>
                      <a:r>
                        <a:rPr/>
                        <a:t>Leading hemisphere</a:t>
                      </a:r>
                    </a:p>
                  </a:txBody>
                </a:tc>
                <a:tc>
                  <a:txBody>
                    <a:bodyPr/>
                    <a:lstStyle/>
                    <a:p>
                      <a:pPr lvl="0" indent="0" marL="0">
                        <a:buNone/>
                      </a:pPr>
                      <a:r>
                        <a:rPr/>
                        <a:t>In plasma wake → fewer ions, more electrons</a:t>
                      </a:r>
                    </a:p>
                  </a:txBody>
                </a:tc>
              </a:tr>
            </a:tbl>
          </a:graphicData>
        </a:graphic>
      </p:graphicFrame>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descr="reddySurfaceChargingJupiters2024-fig2.png" id="0" name="Picture 1"/>
          <p:cNvPicPr>
            <a:picLocks noGrp="1" noChangeAspect="1"/>
          </p:cNvPicPr>
          <p:nvPr/>
        </p:nvPicPr>
        <p:blipFill>
          <a:blip r:embed="rId3"/>
          <a:stretch>
            <a:fillRect/>
          </a:stretch>
        </p:blipFill>
        <p:spPr bwMode="auto">
          <a:xfrm>
            <a:off x="1727200" y="1193800"/>
            <a:ext cx="5676900" cy="2882900"/>
          </a:xfrm>
          <a:prstGeom prst="rect">
            <a:avLst/>
          </a:prstGeom>
          <a:noFill/>
          <a:ln w="9525">
            <a:noFill/>
            <a:headEnd/>
            <a:tailEnd/>
          </a:ln>
        </p:spPr>
      </p:pic>
      <p:sp>
        <p:nvSpPr>
          <p:cNvPr id="1" name="TextBox 3"/>
          <p:cNvSpPr txBox="1"/>
          <p:nvPr/>
        </p:nvSpPr>
        <p:spPr>
          <a:xfrm>
            <a:off x="457200" y="4076700"/>
            <a:ext cx="8229600" cy="508000"/>
          </a:xfrm>
          <a:prstGeom prst="rect">
            <a:avLst/>
          </a:prstGeom>
          <a:noFill/>
        </p:spPr>
        <p:txBody>
          <a:bodyPr/>
          <a:lstStyle/>
          <a:p>
            <a:pPr lvl="0" indent="0" marL="0" algn="ctr">
              <a:buNone/>
            </a:pPr>
            <a:r>
              <a:rPr/>
              <a:t>Surface potentials as a function of location on Europa’s hemispheres, solar illumination conditions, and magnetospheric plasma properties.</a:t>
            </a:r>
          </a:p>
        </p:txBody>
      </p:sp>
      <p:sp>
        <p:nvSpPr>
          <p:cNvPr id="3" name="Content Placeholder 2"/>
          <p:cNvSpPr>
            <a:spLocks noGrp="1"/>
          </p:cNvSpPr>
          <p:nvPr>
            <p:ph idx="1"/>
          </p:nvPr>
        </p:nvSpPr>
        <p:spPr/>
        <p:txBody>
          <a:bodyPr/>
          <a:lstStyle/>
          <a:p>
            <a:pPr lvl="0"/>
            <a:r>
              <a:rPr/>
              <a:t>a hotter population results in a greater negative potential</a:t>
            </a:r>
          </a:p>
          <a:p>
            <a:pPr lvl="0"/>
            <a:r>
              <a:rPr/>
              <a:t>photoemission reduces the surface potential by up to 2 V (relatively small)</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lstStyle/>
          <a:p>
            <a:pPr lvl="0" indent="0" marL="0">
              <a:buNone/>
            </a:pPr>
            <a:r>
              <a:rPr/>
              <a:t>5. The ionosphere “dampens” charging</a:t>
            </a:r>
          </a:p>
        </p:txBody>
      </p:sp>
      <mc:AlternateContent xmlns:mc="http://schemas.openxmlformats.org/markup-compatibility/2006">
        <mc:Choice xmlns:a14="http://schemas.microsoft.com/office/drawing/2010/main" Requires="a14">
          <p:sp>
            <p:nvSpPr>
              <p:cNvPr id="4" name="Text Placeholder 3"/>
              <p:cNvSpPr>
                <a:spLocks noGrp="1"/>
              </p:cNvSpPr>
              <p:nvPr>
                <p:ph idx="2" sz="half" type="body"/>
              </p:nvPr>
            </p:nvSpPr>
            <p:spPr/>
            <p:txBody>
              <a:bodyPr/>
              <a:lstStyle/>
              <a:p>
                <a:pPr lvl="0" indent="0" marL="0">
                  <a:buNone/>
                </a:pPr>
                <a:r>
                  <a:rPr/>
                  <a:t>If Europa had less dense ionosphere, potentials would be much larger.</a:t>
                </a:r>
              </a:p>
              <a:p>
                <a:pPr lvl="0" indent="0" marL="0">
                  <a:buNone/>
                </a:pPr>
                <a:r>
                  <a:rPr/>
                  <a:t>They reduce ionospheric density from 10,000 cm⁻³ to 100 cm⁻³ and find:</a:t>
                </a:r>
              </a:p>
              <a:p>
                <a:pPr lvl="0" indent="0" marL="0">
                  <a:buNone/>
                </a:pPr>
                <a14:m>
                  <m:oMathPara xmlns:m="http://schemas.openxmlformats.org/officeDocument/2006/math">
                    <m:oMathParaPr>
                      <m:jc m:val="center"/>
                    </m:oMathParaPr>
                    <m:oMath>
                      <m:r>
                        <m:rPr>
                          <m:sty m:val="p"/>
                        </m:rPr>
                        <m:t>−</m:t>
                      </m:r>
                      <m:r>
                        <m:t>51</m:t>
                      </m:r>
                      <m:r>
                        <m:rPr>
                          <m:nor/>
                          <m:sty m:val="p"/>
                        </m:rPr>
                        <m:t>V</m:t>
                      </m:r>
                      <m:r>
                        <m:rPr>
                          <m:sty m:val="p"/>
                        </m:rPr>
                        <m:t>→</m:t>
                      </m:r>
                      <m:r>
                        <m:rPr>
                          <m:sty m:val="p"/>
                        </m:rPr>
                        <m:t>−</m:t>
                      </m:r>
                      <m:r>
                        <m:t>125</m:t>
                      </m:r>
                      <m:r>
                        <m:rPr>
                          <m:nor/>
                          <m:sty m:val="p"/>
                        </m:rPr>
                        <m:t>V</m:t>
                      </m:r>
                    </m:oMath>
                  </m:oMathPara>
                </a14:m>
              </a:p>
              <a:p>
                <a:pPr lvl="0" indent="0" marL="0">
                  <a:buNone/>
                </a:pPr>
                <a:r>
                  <a:rPr/>
                  <a:t>for hot plasma.</a:t>
                </a:r>
              </a:p>
            </p:txBody>
          </p:sp>
        </mc:Choice>
      </mc:AlternateContent>
      <p:pic>
        <p:nvPicPr>
          <p:cNvPr descr="reddySurfaceChargingJupiters2024-fig3.png" id="0" name="Picture 1"/>
          <p:cNvPicPr>
            <a:picLocks noGrp="1" noChangeAspect="1"/>
          </p:cNvPicPr>
          <p:nvPr/>
        </p:nvPicPr>
        <p:blipFill>
          <a:blip r:embed="rId3"/>
          <a:stretch>
            <a:fillRect/>
          </a:stretch>
        </p:blipFill>
        <p:spPr bwMode="auto">
          <a:xfrm>
            <a:off x="3568700" y="762000"/>
            <a:ext cx="5105400" cy="2755900"/>
          </a:xfrm>
          <a:prstGeom prst="rect">
            <a:avLst/>
          </a:prstGeom>
          <a:noFill/>
          <a:ln w="9525">
            <a:noFill/>
            <a:headEnd/>
            <a:tailEnd/>
          </a:ln>
        </p:spPr>
      </p:pic>
      <p:sp>
        <p:nvSpPr>
          <p:cNvPr id="1" name="TextBox 3"/>
          <p:cNvSpPr txBox="1"/>
          <p:nvPr/>
        </p:nvSpPr>
        <p:spPr>
          <a:xfrm>
            <a:off x="3568700" y="4076700"/>
            <a:ext cx="5105400" cy="508000"/>
          </a:xfrm>
          <a:prstGeom prst="rect">
            <a:avLst/>
          </a:prstGeom>
          <a:noFill/>
        </p:spPr>
        <p:txBody>
          <a:bodyPr/>
          <a:lstStyle/>
          <a:p>
            <a:pPr lvl="0" indent="0" marL="0" algn="ctr">
              <a:buNone/>
            </a:pPr>
            <a:r>
              <a:rPr/>
              <a:t>The effects of ionospheric density on surface potential on the trailing hemisphere during eclipse.</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Surface charging of Jupiter’s moon europa</dc:title>
  <dc:creator>Sachin A. Reddy; Tom A. Nordheim; Camilla D. K. Harris</dc:creator>
  <cp:keywords/>
  <dcterms:created xsi:type="dcterms:W3CDTF">2026-01-15T05:02:28Z</dcterms:created>
  <dcterms:modified xsi:type="dcterms:W3CDTF">2026-01-15T05:02:28Z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quarto-vars">
    <vt:lpwstr/>
  </property>
  <property fmtid="{D5CDD505-2E9C-101B-9397-08002B2CF9AE}" pid="3" name="authors">
    <vt:lpwstr/>
  </property>
  <property fmtid="{D5CDD505-2E9C-101B-9397-08002B2CF9AE}" pid="4" name="biblio-config">
    <vt:lpwstr>True</vt:lpwstr>
  </property>
  <property fmtid="{D5CDD505-2E9C-101B-9397-08002B2CF9AE}" pid="5" name="bibliography">
    <vt:lpwstr/>
  </property>
  <property fmtid="{D5CDD505-2E9C-101B-9397-08002B2CF9AE}" pid="6" name="by-author">
    <vt:lpwstr/>
  </property>
  <property fmtid="{D5CDD505-2E9C-101B-9397-08002B2CF9AE}" pid="7" name="categories">
    <vt:lpwstr/>
  </property>
  <property fmtid="{D5CDD505-2E9C-101B-9397-08002B2CF9AE}" pid="8" name="code-links">
    <vt:lpwstr/>
  </property>
  <property fmtid="{D5CDD505-2E9C-101B-9397-08002B2CF9AE}" pid="9" name="date">
    <vt:lpwstr>2026-01-14</vt:lpwstr>
  </property>
  <property fmtid="{D5CDD505-2E9C-101B-9397-08002B2CF9AE}" pid="10" name="engines">
    <vt:lpwstr/>
  </property>
  <property fmtid="{D5CDD505-2E9C-101B-9397-08002B2CF9AE}" pid="11" name="header-includes">
    <vt:lpwstr/>
  </property>
  <property fmtid="{D5CDD505-2E9C-101B-9397-08002B2CF9AE}" pid="12" name="include-after">
    <vt:lpwstr/>
  </property>
  <property fmtid="{D5CDD505-2E9C-101B-9397-08002B2CF9AE}" pid="13" name="include-before">
    <vt:lpwstr/>
  </property>
  <property fmtid="{D5CDD505-2E9C-101B-9397-08002B2CF9AE}" pid="14" name="labels">
    <vt:lpwstr/>
  </property>
  <property fmtid="{D5CDD505-2E9C-101B-9397-08002B2CF9AE}" pid="15" name="toc-title">
    <vt:lpwstr>Table of contents</vt:lpwstr>
  </property>
</Properties>
</file>