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694"/>
  </p:normalViewPr>
  <p:slideViewPr>
    <p:cSldViewPr snapToGrid="0" snapToObjects="1">
      <p:cViewPr varScale="1">
        <p:scale>
          <a:sx d="100" n="161"/>
          <a:sy d="100" n="161"/>
        </p:scale>
        <p:origin x="560" y="200"/>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1" Type="http://schemas.openxmlformats.org/officeDocument/2006/relationships/viewProps" Target="viewProps.xml" /><Relationship Id="rId10" Type="http://schemas.openxmlformats.org/officeDocument/2006/relationships/presProps" Target="presProps.xml" /><Relationship Id="rId1" Type="http://schemas.openxmlformats.org/officeDocument/2006/relationships/slideMaster" Target="slideMasters/slideMaster1.xml" /><Relationship Id="rId13" Type="http://schemas.openxmlformats.org/officeDocument/2006/relationships/tableStyles" Target="tableStyles.xml" /><Relationship Id="rId12"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457200" y="1200151"/>
            <a:ext cx="8229600" cy="3394472"/>
          </a:xfrm>
          <a:prstGeom prst="rect">
            <a:avLst/>
          </a:prstGeom>
        </p:spPr>
        <p:txBody>
          <a:bodyPr bIns="45720" lIns="91440" rIns="91440" rtlCol="0" tIns="45720"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1/2/22</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eaLnBrk="1" hangingPunct="1" latinLnBrk="0" rtl="0">
        <a:spcBef>
          <a:spcPct val="0"/>
        </a:spcBef>
        <a:buNone/>
        <a:defRPr kern="1200" sz="3300">
          <a:solidFill>
            <a:schemeClr val="tx1"/>
          </a:solidFill>
          <a:latin typeface="+mj-lt"/>
          <a:ea typeface="+mj-ea"/>
          <a:cs typeface="+mj-cs"/>
        </a:defRPr>
      </a:lvl1pPr>
    </p:titleStyle>
    <p:bodyStyle>
      <a:lvl1pPr algn="l" defTabSz="342900" eaLnBrk="1" hangingPunct="1" indent="-342900" latinLnBrk="0" marL="342900" rtl="0">
        <a:spcBef>
          <a:spcPct val="20000"/>
        </a:spcBef>
        <a:buFont typeface="Arial"/>
        <a:buChar char="•"/>
        <a:defRPr kern="1200" sz="2400">
          <a:solidFill>
            <a:schemeClr val="tx1"/>
          </a:solidFill>
          <a:latin typeface="+mn-lt"/>
          <a:ea typeface="+mn-ea"/>
          <a:cs typeface="+mn-cs"/>
        </a:defRPr>
      </a:lvl1pPr>
      <a:lvl2pPr algn="l" defTabSz="342900" eaLnBrk="1" hangingPunct="1" indent="-342900" latinLnBrk="0" marL="685800" rtl="0">
        <a:spcBef>
          <a:spcPct val="20000"/>
        </a:spcBef>
        <a:buFont typeface="Arial"/>
        <a:buChar char="–"/>
        <a:defRPr kern="1200" sz="2100">
          <a:solidFill>
            <a:schemeClr val="tx1"/>
          </a:solidFill>
          <a:latin typeface="+mn-lt"/>
          <a:ea typeface="+mn-ea"/>
          <a:cs typeface="+mn-cs"/>
        </a:defRPr>
      </a:lvl2pPr>
      <a:lvl3pPr algn="l" defTabSz="342900" eaLnBrk="1" hangingPunct="1" indent="-342900" latinLnBrk="0" marL="1028700" rtl="0">
        <a:spcBef>
          <a:spcPct val="20000"/>
        </a:spcBef>
        <a:buFont typeface="Arial"/>
        <a:buChar char="•"/>
        <a:defRPr kern="1200" sz="1800">
          <a:solidFill>
            <a:schemeClr val="tx1"/>
          </a:solidFill>
          <a:latin typeface="+mn-lt"/>
          <a:ea typeface="+mn-ea"/>
          <a:cs typeface="+mn-cs"/>
        </a:defRPr>
      </a:lvl3pPr>
      <a:lvl4pPr algn="l" defTabSz="342900" eaLnBrk="1" hangingPunct="1" indent="-342900" latinLnBrk="0" marL="1371600" rtl="0">
        <a:spcBef>
          <a:spcPct val="20000"/>
        </a:spcBef>
        <a:buFont typeface="Arial"/>
        <a:buChar char="–"/>
        <a:defRPr kern="1200" sz="1500">
          <a:solidFill>
            <a:schemeClr val="tx1"/>
          </a:solidFill>
          <a:latin typeface="+mn-lt"/>
          <a:ea typeface="+mn-ea"/>
          <a:cs typeface="+mn-cs"/>
        </a:defRPr>
      </a:lvl4pPr>
      <a:lvl5pPr algn="l" defTabSz="342900" eaLnBrk="1" hangingPunct="1" indent="-342900" latinLnBrk="0" marL="1714500" rtl="0">
        <a:spcBef>
          <a:spcPct val="20000"/>
        </a:spcBef>
        <a:buFont typeface="Arial"/>
        <a:buChar char="»"/>
        <a:defRPr kern="1200" sz="15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jpg"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8.xml" /><Relationship Id="rId3" Type="http://schemas.openxmlformats.org/officeDocument/2006/relationships/image" Target="../media/image4.png" /><Relationship Id="rId2" Type="http://schemas.openxmlformats.org/officeDocument/2006/relationships/image" Target="../media/image3.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pPr lvl="0" indent="0" marL="0">
              <a:buNone/>
            </a:pPr>
            <a:r>
              <a:rPr/>
              <a:t>Radio signatures of star–planet interactions, exoplanets and space weather</a:t>
            </a:r>
          </a:p>
        </p:txBody>
      </p:sp>
      <p:sp>
        <p:nvSpPr>
          <p:cNvPr id="3" name="Subtitle 2"/>
          <p:cNvSpPr>
            <a:spLocks noGrp="1"/>
          </p:cNvSpPr>
          <p:nvPr>
            <p:ph idx="1" type="subTitle"/>
          </p:nvPr>
        </p:nvSpPr>
        <p:spPr>
          <a:xfrm>
            <a:off x="1371600" y="2914650"/>
            <a:ext cx="6400800" cy="1314450"/>
          </a:xfrm>
        </p:spPr>
        <p:txBody>
          <a:bodyPr/>
          <a:lstStyle/>
          <a:p>
            <a:pPr lvl="0" indent="0" marL="0">
              <a:buNone/>
            </a:pPr>
            <a:br/>
            <a:br/>
            <a:r>
              <a:rPr/>
              <a:t>J. R. Callingham</a:t>
            </a:r>
            <a:br/>
            <a:r>
              <a:rPr/>
              <a:t>B. J. S. Pope</a:t>
            </a:r>
          </a:p>
        </p:txBody>
      </p:sp>
      <p:sp>
        <p:nvSpPr>
          <p:cNvPr id="4" name="Date Placeholder 3"/>
          <p:cNvSpPr>
            <a:spLocks noGrp="1"/>
          </p:cNvSpPr>
          <p:nvPr>
            <p:ph idx="10" sz="half" type="dt"/>
          </p:nvPr>
        </p:nvSpPr>
        <p:spPr/>
        <p:txBody>
          <a:bodyPr/>
          <a:lstStyle/>
          <a:p>
            <a:pPr lvl="0" indent="0" marL="0">
              <a:buNone/>
            </a:pPr>
            <a:r>
              <a:rPr/>
              <a:t>2026-01-12</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p>
            <a:pPr lvl="0" indent="0" marL="0">
              <a:buNone/>
            </a:pPr>
            <a:r>
              <a:rPr/>
              <a:t>1. Introduction &amp; Motivation</a:t>
            </a:r>
          </a:p>
        </p:txBody>
      </p:sp>
      <p:sp>
        <p:nvSpPr>
          <p:cNvPr id="4" name="Text Placeholder 3"/>
          <p:cNvSpPr>
            <a:spLocks noGrp="1"/>
          </p:cNvSpPr>
          <p:nvPr>
            <p:ph idx="2" sz="half" type="body"/>
          </p:nvPr>
        </p:nvSpPr>
        <p:spPr/>
        <p:txBody>
          <a:bodyPr/>
          <a:lstStyle/>
          <a:p>
            <a:pPr lvl="0"/>
            <a:r>
              <a:rPr b="1"/>
              <a:t>The Problem:</a:t>
            </a:r>
            <a:r>
              <a:rPr/>
              <a:t> Understanding the space environment around exoplanets is crucial for characterizing their potential habitability. This requires measuring </a:t>
            </a:r>
            <a:r>
              <a:rPr b="1"/>
              <a:t>stellar magnetic activity</a:t>
            </a:r>
            <a:r>
              <a:rPr/>
              <a:t> and </a:t>
            </a:r>
            <a:r>
              <a:rPr b="1"/>
              <a:t>space weather events</a:t>
            </a:r>
            <a:r>
              <a:rPr/>
              <a:t> (like CMEs).</a:t>
            </a:r>
          </a:p>
          <a:p>
            <a:pPr lvl="0"/>
            <a:r>
              <a:rPr b="1"/>
              <a:t>The Limitation of Other Wavelengths:</a:t>
            </a:r>
            <a:r>
              <a:rPr/>
              <a:t> X-ray and UV observations tell us about the star’s atmosphere, but radio detections offer a unique, sensitive window onto the star’s </a:t>
            </a:r>
            <a:r>
              <a:rPr i="1"/>
              <a:t>magnetosphere</a:t>
            </a:r>
            <a:r>
              <a:rPr/>
              <a:t> and the </a:t>
            </a:r>
            <a:r>
              <a:rPr b="1"/>
              <a:t>exoplanet’s own magnetic field</a:t>
            </a:r>
            <a:r>
              <a:rPr/>
              <a:t> and its interaction with the star.</a:t>
            </a:r>
          </a:p>
          <a:p>
            <a:pPr lvl="0"/>
            <a:r>
              <a:rPr b="1"/>
              <a:t>The Paper’s Role:</a:t>
            </a:r>
            <a:r>
              <a:rPr/>
              <a:t> This paper is a </a:t>
            </a:r>
            <a:r>
              <a:rPr b="1"/>
              <a:t>primer</a:t>
            </a:r>
            <a:r>
              <a:rPr/>
              <a:t> designed to guide new researchers, detailing the physical mechanisms and recent observational advances in the field.</a:t>
            </a:r>
          </a:p>
          <a:p>
            <a:pPr lvl="0"/>
            <a:r>
              <a:rPr/>
              <a:t>☐ Detection of a CME (too tenuous to detect)</a:t>
            </a:r>
          </a:p>
          <a:p>
            <a:pPr lvl="1"/>
            <a:r>
              <a:rPr/>
              <a:t>radio free–free emission from the ionized coronal winds</a:t>
            </a:r>
          </a:p>
          <a:p>
            <a:pPr lvl="1"/>
            <a:r>
              <a:rPr/>
              <a:t>X-ray emission generated by charge exchange between the ionized wind and interstellar neutrals</a:t>
            </a:r>
          </a:p>
          <a:p>
            <a:pPr lvl="1"/>
            <a:r>
              <a:rPr/>
              <a:t>astrospheric Lyα absorption and absorption from the hydrogen wall</a:t>
            </a:r>
          </a:p>
          <a:p>
            <a:pPr lvl="1"/>
            <a:r>
              <a:rPr/>
              <a:t>bursty, low-frequency radio accompanying the CME</a:t>
            </a:r>
          </a:p>
          <a:p>
            <a:pPr lvl="0"/>
            <a:r>
              <a:rPr/>
              <a:t>☐ Direct measurements of an exoplanet’s magnetic field</a:t>
            </a:r>
          </a:p>
          <a:p>
            <a:pPr lvl="1"/>
            <a:r>
              <a:rPr/>
              <a:t>auroral (radio) emission</a:t>
            </a:r>
          </a:p>
        </p:txBody>
      </p:sp>
      <p:pic>
        <p:nvPicPr>
          <p:cNvPr descr="https://content.cld.iop.org/journals/0004-637X/915/1/37/1/apjabfda5f1_lr.jpg" id="0" name="Picture 1"/>
          <p:cNvPicPr>
            <a:picLocks noGrp="1" noChangeAspect="1"/>
          </p:cNvPicPr>
          <p:nvPr/>
        </p:nvPicPr>
        <p:blipFill>
          <a:blip r:embed="rId2"/>
          <a:stretch>
            <a:fillRect/>
          </a:stretch>
        </p:blipFill>
        <p:spPr bwMode="auto">
          <a:xfrm>
            <a:off x="3568700" y="495300"/>
            <a:ext cx="5105400" cy="3784600"/>
          </a:xfrm>
          <a:prstGeom prst="rect">
            <a:avLst/>
          </a:prstGeom>
          <a:noFill/>
          <a:ln w="9525">
            <a:noFill/>
            <a:headEnd/>
            <a:tailEnd/>
          </a:ln>
        </p:spPr>
      </p:pic>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indent="0" marL="0">
              <a:spcBef>
                <a:spcPts val="3000"/>
              </a:spcBef>
              <a:buNone/>
            </a:pPr>
            <a:r>
              <a:rPr b="1"/>
              <a:t>Key Questions</a:t>
            </a:r>
          </a:p>
          <a:p>
            <a:pPr lvl="0" indent="-342900" marL="342900">
              <a:buAutoNum type="arabicPeriod"/>
            </a:pPr>
            <a:r>
              <a:rPr/>
              <a:t>How can radio bursts (like those from the Sun) characterize stellar space weather and detect stellar CMEs?</a:t>
            </a:r>
          </a:p>
          <a:p>
            <a:pPr lvl="0" indent="-342900" marL="342900">
              <a:buAutoNum type="arabicPeriod"/>
            </a:pPr>
            <a:r>
              <a:rPr/>
              <a:t>What is the role of magnetic </a:t>
            </a:r>
            <a:r>
              <a:rPr b="1"/>
              <a:t>Star-Planet Interaction (SPI)</a:t>
            </a:r>
            <a:r>
              <a:rPr/>
              <a:t> in producing observable radio signals?</a:t>
            </a:r>
          </a:p>
          <a:p>
            <a:pPr lvl="0" indent="-342900" marL="342900">
              <a:buAutoNum type="arabicPeriod"/>
            </a:pPr>
            <a:r>
              <a:rPr/>
              <a:t>Can we directly detect the radio emission from an </a:t>
            </a:r>
            <a:r>
              <a:rPr b="1"/>
              <a:t>exoplanetary magnetosphere</a:t>
            </a:r>
            <a:r>
              <a:rPr/>
              <a:t> (like Jupiter’s aurora) and use it to measure the planet’s magnetic field?</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p>
            <a:pPr lvl="0" indent="0" marL="0">
              <a:buNone/>
            </a:pPr>
            <a:r>
              <a:rPr/>
              <a:t>2. Key Concepts &amp; Mechanisms (The “How?”)</a:t>
            </a:r>
          </a:p>
        </p:txBody>
      </p:sp>
      <p:sp>
        <p:nvSpPr>
          <p:cNvPr id="4" name="Text Placeholder 3"/>
          <p:cNvSpPr>
            <a:spLocks noGrp="1"/>
          </p:cNvSpPr>
          <p:nvPr>
            <p:ph idx="2" sz="half" type="body"/>
          </p:nvPr>
        </p:nvSpPr>
        <p:spPr/>
        <p:txBody>
          <a:bodyPr/>
          <a:lstStyle/>
          <a:p>
            <a:pPr lvl="0" indent="0" marL="0">
              <a:spcBef>
                <a:spcPts val="3000"/>
              </a:spcBef>
              <a:buNone/>
            </a:pPr>
            <a:r>
              <a:rPr b="1"/>
              <a:t>A. Radio Emission Mechanisms</a:t>
            </a:r>
          </a:p>
          <a:p>
            <a:pPr lvl="0" indent="0" marL="0">
              <a:buNone/>
            </a:pPr>
            <a:r>
              <a:rPr/>
              <a:t>Two main types of radio emission in stellar systems:</a:t>
            </a:r>
          </a:p>
        </p:txBody>
      </p:sp>
      <p:pic>
        <p:nvPicPr>
          <p:cNvPr descr="s41550-024-02405-6_fig2.png" id="0" name="Picture 1"/>
          <p:cNvPicPr>
            <a:picLocks noGrp="1" noChangeAspect="1"/>
          </p:cNvPicPr>
          <p:nvPr/>
        </p:nvPicPr>
        <p:blipFill>
          <a:blip r:embed="rId2"/>
          <a:stretch>
            <a:fillRect/>
          </a:stretch>
        </p:blipFill>
        <p:spPr bwMode="auto">
          <a:xfrm>
            <a:off x="3568700" y="1371600"/>
            <a:ext cx="5105400" cy="1536700"/>
          </a:xfrm>
          <a:prstGeom prst="rect">
            <a:avLst/>
          </a:prstGeom>
          <a:noFill/>
          <a:ln w="9525">
            <a:noFill/>
            <a:headEnd/>
            <a:tailEnd/>
          </a:ln>
        </p:spPr>
      </p:pic>
      <p:sp>
        <p:nvSpPr>
          <p:cNvPr id="1" name="TextBox 3"/>
          <p:cNvSpPr txBox="1"/>
          <p:nvPr/>
        </p:nvSpPr>
        <p:spPr>
          <a:xfrm>
            <a:off x="3568700" y="4076700"/>
            <a:ext cx="5105400" cy="508000"/>
          </a:xfrm>
          <a:prstGeom prst="rect">
            <a:avLst/>
          </a:prstGeom>
          <a:noFill/>
        </p:spPr>
        <p:txBody>
          <a:bodyPr/>
          <a:lstStyle/>
          <a:p>
            <a:pPr lvl="0" indent="0" marL="0" algn="ctr">
              <a:buNone/>
            </a:pPr>
            <a:r>
              <a:rPr/>
              <a:t>The emission characteristics listed to differentiate between the different mechanisms should be treated as approximate guidelines (see refs. 18,43 for a more physical differentiation based on the conditions of the plasma). δν/Δν (where ν is frequency) represents the amount of bandwidth δν the emission occupies relative to the available bandwidth Δν assuming a relatively large fractional bandwidth. Differentiating between plasma emission and emission from the ECM instability can be difficult if the time–frequency structure of the radio emission cannot be resolved. In that case, arguments can be made in favour of one emission mechanism based on the coronal scale height of the radio star, as derived from the stellar X-ray luminosity248,249. Fundamental and harmonic plasma emission have different circular polarization fractions (CPFs) and maximum brightness temperatures, with harmonic plasma emission able to reach the highest brightness temperatures but limited to ≲60% of the circular polarization fraction249. Note that the polarization fractions reported do not take propagation effects into account, which often suppress the fractional amount178.</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193800"/>
          <a:ext cx="8229600" cy="3390900"/>
        </p:xfrm>
        <a:graphic>
          <a:graphicData uri="http://schemas.openxmlformats.org/drawingml/2006/table">
            <a:tbl>
              <a:tblPr firstRow="1" bandRow="1">
                <a:tableStyleId>{5C22544A-7EE6-4342-B048-85BDC9FD1C3A}</a:tableStyleId>
              </a:tblPr>
              <a:tblGrid>
                <a:gridCol w="2057400"/>
                <a:gridCol w="2057400"/>
                <a:gridCol w="2057400"/>
                <a:gridCol w="2057400"/>
              </a:tblGrid>
              <a:tr h="0">
                <a:tc>
                  <a:txBody>
                    <a:bodyPr/>
                    <a:lstStyle/>
                    <a:p>
                      <a:pPr lvl="0" indent="0" marL="0" algn="l">
                        <a:buNone/>
                      </a:pPr>
                      <a:r>
                        <a:rPr/>
                        <a:t>Type</a:t>
                      </a:r>
                    </a:p>
                  </a:txBody>
                  <a:tcPr/>
                </a:tc>
                <a:tc>
                  <a:txBody>
                    <a:bodyPr/>
                    <a:lstStyle/>
                    <a:p>
                      <a:pPr lvl="0" indent="0" marL="0" algn="l">
                        <a:buNone/>
                      </a:pPr>
                      <a:r>
                        <a:rPr/>
                        <a:t>Mechanism</a:t>
                      </a:r>
                    </a:p>
                  </a:txBody>
                  <a:tcPr/>
                </a:tc>
                <a:tc>
                  <a:txBody>
                    <a:bodyPr/>
                    <a:lstStyle/>
                    <a:p>
                      <a:pPr lvl="0" indent="0" marL="0" algn="l">
                        <a:buNone/>
                      </a:pPr>
                      <a:r>
                        <a:rPr/>
                        <a:t>Physics</a:t>
                      </a:r>
                    </a:p>
                  </a:txBody>
                  <a:tcPr/>
                </a:tc>
                <a:tc>
                  <a:txBody>
                    <a:bodyPr/>
                    <a:lstStyle/>
                    <a:p>
                      <a:pPr lvl="0" indent="0" marL="0" algn="l">
                        <a:buNone/>
                      </a:pPr>
                      <a:r>
                        <a:rPr/>
                        <a:t>Significance</a:t>
                      </a:r>
                    </a:p>
                  </a:txBody>
                  <a:tcPr/>
                </a:tc>
              </a:tr>
              <a:tr h="0">
                <a:tc>
                  <a:txBody>
                    <a:bodyPr/>
                    <a:lstStyle/>
                    <a:p>
                      <a:pPr lvl="0" indent="0" marL="0" algn="l">
                        <a:buNone/>
                      </a:pPr>
                      <a:r>
                        <a:rPr b="1"/>
                        <a:t>Incoherent</a:t>
                      </a:r>
                    </a:p>
                  </a:txBody>
                </a:tc>
                <a:tc>
                  <a:txBody>
                    <a:bodyPr/>
                    <a:lstStyle/>
                    <a:p>
                      <a:pPr lvl="0" indent="0" marL="0" algn="l">
                        <a:buNone/>
                      </a:pPr>
                      <a:r>
                        <a:rPr b="1"/>
                        <a:t>Gyrosynchrotron Emission</a:t>
                      </a:r>
                    </a:p>
                  </a:txBody>
                </a:tc>
                <a:tc>
                  <a:txBody>
                    <a:bodyPr/>
                    <a:lstStyle/>
                    <a:p>
                      <a:pPr lvl="0" indent="0" marL="0" algn="l">
                        <a:buNone/>
                      </a:pPr>
                      <a:r>
                        <a:rPr/>
                        <a:t>Generated by mildly-relativistic electrons spiraling in a magnetic field.</a:t>
                      </a:r>
                    </a:p>
                  </a:txBody>
                </a:tc>
                <a:tc>
                  <a:txBody>
                    <a:bodyPr/>
                    <a:lstStyle/>
                    <a:p>
                      <a:pPr lvl="0" indent="0" marL="0" algn="l">
                        <a:buNone/>
                      </a:pPr>
                      <a:r>
                        <a:rPr/>
                        <a:t>Associated with </a:t>
                      </a:r>
                      <a:r>
                        <a:rPr b="1"/>
                        <a:t>flares</a:t>
                      </a:r>
                      <a:r>
                        <a:rPr/>
                        <a:t> and active regions on the star.</a:t>
                      </a:r>
                    </a:p>
                  </a:txBody>
                </a:tc>
              </a:tr>
              <a:tr h="0">
                <a:tc>
                  <a:txBody>
                    <a:bodyPr/>
                    <a:lstStyle/>
                    <a:p>
                      <a:pPr lvl="0" indent="0" marL="0" algn="l">
                        <a:buNone/>
                      </a:pPr>
                      <a:r>
                        <a:rPr b="1"/>
                        <a:t>Coherent</a:t>
                      </a:r>
                    </a:p>
                  </a:txBody>
                </a:tc>
                <a:tc>
                  <a:txBody>
                    <a:bodyPr/>
                    <a:lstStyle/>
                    <a:p>
                      <a:pPr lvl="0" indent="0" marL="0" algn="l">
                        <a:buNone/>
                      </a:pPr>
                      <a:r>
                        <a:rPr b="1"/>
                        <a:t>Electron Cyclotron Maser Instability (ECMI)</a:t>
                      </a:r>
                    </a:p>
                  </a:txBody>
                </a:tc>
                <a:tc>
                  <a:txBody>
                    <a:bodyPr/>
                    <a:lstStyle/>
                    <a:p>
                      <a:pPr lvl="0" indent="0" marL="0" algn="l">
                        <a:buNone/>
                      </a:pPr>
                      <a:r>
                        <a:rPr/>
                        <a:t>Generated by energetic electrons trapped in a magnetic field. All electrons emit in phase, resulting in </a:t>
                      </a:r>
                      <a:r>
                        <a:rPr i="1"/>
                        <a:t>extremely bright</a:t>
                      </a:r>
                      <a:r>
                        <a:rPr/>
                        <a:t> radiation.</a:t>
                      </a:r>
                    </a:p>
                  </a:txBody>
                </a:tc>
                <a:tc>
                  <a:txBody>
                    <a:bodyPr/>
                    <a:lstStyle/>
                    <a:p>
                      <a:pPr lvl="0" indent="0" marL="0" algn="l">
                        <a:buNone/>
                      </a:pPr>
                      <a:r>
                        <a:rPr/>
                        <a:t>This is the mechanism for </a:t>
                      </a:r>
                      <a:r>
                        <a:rPr b="1"/>
                        <a:t>stellar auroral emission</a:t>
                      </a:r>
                      <a:r>
                        <a:rPr/>
                        <a:t>, </a:t>
                      </a:r>
                      <a:r>
                        <a:rPr b="1"/>
                        <a:t>planetary auroral emission</a:t>
                      </a:r>
                      <a:r>
                        <a:rPr/>
                        <a:t>, and </a:t>
                      </a:r>
                      <a:r>
                        <a:rPr b="1"/>
                        <a:t>Star-Planet Interaction</a:t>
                      </a:r>
                      <a:r>
                        <a:rPr/>
                        <a:t> signatures.</a:t>
                      </a:r>
                    </a:p>
                  </a:txBody>
                </a:tc>
              </a:tr>
            </a:tbl>
          </a:graphicData>
        </a:graphic>
      </p:graphicFrame>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2" sz="half" type="body"/>
          </p:nvPr>
        </p:nvSpPr>
        <p:spPr/>
        <p:txBody>
          <a:bodyPr/>
          <a:lstStyle/>
          <a:p>
            <a:pPr lvl="0" indent="0" marL="0">
              <a:spcBef>
                <a:spcPts val="3000"/>
              </a:spcBef>
              <a:buNone/>
            </a:pPr>
            <a:r>
              <a:rPr b="1"/>
              <a:t>B. Solar System Analogues</a:t>
            </a:r>
          </a:p>
          <a:p>
            <a:pPr lvl="0" indent="0" marL="0">
              <a:buNone/>
            </a:pPr>
            <a:r>
              <a:rPr/>
              <a:t>The paper emphasizes using the Sun and Jupiter as templates:</a:t>
            </a:r>
          </a:p>
          <a:p>
            <a:pPr lvl="0"/>
            <a:r>
              <a:rPr b="1"/>
              <a:t>Solar Bursts:</a:t>
            </a:r>
          </a:p>
          <a:p>
            <a:pPr lvl="1"/>
            <a:r>
              <a:rPr b="1"/>
              <a:t>Type II Bursts</a:t>
            </a:r>
            <a:r>
              <a:rPr/>
              <a:t> (minutes to hours) are associated with electrons accelerated by </a:t>
            </a:r>
            <a:r>
              <a:rPr b="1"/>
              <a:t>CME shocks</a:t>
            </a:r>
            <a:r>
              <a:rPr/>
              <a:t>. Detecting these in exoplanetary systems is the best way to characterize CMEs.</a:t>
            </a:r>
          </a:p>
          <a:p>
            <a:pPr lvl="1"/>
            <a:r>
              <a:rPr b="1"/>
              <a:t>Type III Bursts</a:t>
            </a:r>
            <a:r>
              <a:rPr/>
              <a:t> (short, seconds) are associated with electron beams from magnetic reconnection events.</a:t>
            </a:r>
          </a:p>
        </p:txBody>
      </p:sp>
      <p:pic>
        <p:nvPicPr>
          <p:cNvPr descr="s41550-024-02405-6_fig1.png" id="0" name="Picture 1"/>
          <p:cNvPicPr>
            <a:picLocks noGrp="1" noChangeAspect="1"/>
          </p:cNvPicPr>
          <p:nvPr/>
        </p:nvPicPr>
        <p:blipFill>
          <a:blip r:embed="rId2"/>
          <a:stretch>
            <a:fillRect/>
          </a:stretch>
        </p:blipFill>
        <p:spPr bwMode="auto">
          <a:xfrm>
            <a:off x="3568700" y="1117600"/>
            <a:ext cx="5105400" cy="2044700"/>
          </a:xfrm>
          <a:prstGeom prst="rect">
            <a:avLst/>
          </a:prstGeom>
          <a:noFill/>
          <a:ln w="9525">
            <a:noFill/>
            <a:headEnd/>
            <a:tailEnd/>
          </a:ln>
        </p:spPr>
      </p:pic>
      <p:sp>
        <p:nvSpPr>
          <p:cNvPr id="1" name="TextBox 3"/>
          <p:cNvSpPr txBox="1"/>
          <p:nvPr/>
        </p:nvSpPr>
        <p:spPr>
          <a:xfrm>
            <a:off x="3568700" y="4076700"/>
            <a:ext cx="5105400" cy="508000"/>
          </a:xfrm>
          <a:prstGeom prst="rect">
            <a:avLst/>
          </a:prstGeom>
          <a:noFill/>
        </p:spPr>
        <p:txBody>
          <a:bodyPr/>
          <a:lstStyle/>
          <a:p>
            <a:pPr lvl="0" indent="0" marL="0" algn="ctr">
              <a:buNone/>
            </a:pPr>
            <a:r>
              <a:rPr/>
              <a:t>Fig. 1 | Schematic representation of a CME and a dynamic spectrum of the event that shows type II and III bursts. Left: schematic of a CME. Right: radio dynamic spectrum of the event. The type II burst is produced in the coronal shock front, as represented by the region emanating from the red star in the left panel. The magnetic reconnection event that is allowing mass to escape the magnetosphere of the star is shown as the yellow region. Type III bursts are produced on open field lines surrounding the magnetic reconnection event. Some structure and higher-frequency harmonic emission is evident in and around the type II burst in the right panel. The dynamic spectrum is in total intensity.</a:t>
            </a:r>
          </a:p>
        </p:txBody>
      </p:sp>
      <p:sp>
        <p:nvSpPr>
          <p:cNvPr id="3" name="Content Placeholder 2"/>
          <p:cNvSpPr>
            <a:spLocks noGrp="1"/>
          </p:cNvSpPr>
          <p:nvPr>
            <p:ph idx="1"/>
          </p:nvPr>
        </p:nvSpPr>
        <p:spPr/>
        <p:txBody>
          <a:bodyPr/>
          <a:lstStyle/>
          <a:p>
            <a:pPr lvl="0"/>
            <a:r>
              <a:rPr b="1"/>
              <a:t>Jupiter’s Aurorae:</a:t>
            </a:r>
            <a:r>
              <a:rPr/>
              <a:t> The powerful, highly directional radio emission from Jupiter’s magnetic poles is the direct analogue for potential </a:t>
            </a:r>
            <a:r>
              <a:rPr b="1"/>
              <a:t>exoplanet auroral radio emission</a:t>
            </a:r>
            <a:r>
              <a:rPr/>
              <a:t>.</a:t>
            </a:r>
          </a:p>
        </p:txBody>
      </p:sp>
      <p:pic>
        <p:nvPicPr>
          <p:cNvPr descr="s41550-024-02405-6_fig3.png" id="0" name="Picture 1"/>
          <p:cNvPicPr>
            <a:picLocks noGrp="1" noChangeAspect="1"/>
          </p:cNvPicPr>
          <p:nvPr/>
        </p:nvPicPr>
        <p:blipFill>
          <a:blip r:embed="rId3"/>
          <a:stretch>
            <a:fillRect/>
          </a:stretch>
        </p:blipFill>
        <p:spPr bwMode="auto">
          <a:xfrm>
            <a:off x="3568700" y="1117600"/>
            <a:ext cx="5105400" cy="2057400"/>
          </a:xfrm>
          <a:prstGeom prst="rect">
            <a:avLst/>
          </a:prstGeom>
          <a:noFill/>
          <a:ln w="9525">
            <a:noFill/>
            <a:headEnd/>
            <a:tailEnd/>
          </a:ln>
        </p:spPr>
      </p:pic>
      <p:sp>
        <p:nvSpPr>
          <p:cNvPr id="1" name="TextBox 3"/>
          <p:cNvSpPr txBox="1"/>
          <p:nvPr/>
        </p:nvSpPr>
        <p:spPr>
          <a:xfrm>
            <a:off x="3568700" y="4076700"/>
            <a:ext cx="5105400" cy="508000"/>
          </a:xfrm>
          <a:prstGeom prst="rect">
            <a:avLst/>
          </a:prstGeom>
          <a:noFill/>
        </p:spPr>
        <p:txBody>
          <a:bodyPr/>
          <a:lstStyle/>
          <a:p>
            <a:pPr lvl="0" indent="0" marL="0" algn="ctr">
              <a:buNone/>
            </a:pPr>
            <a:r>
              <a:rPr/>
              <a:t>Fig. 3: Sketch illustrating the two putative sources of ECM emission in exoplanetary systems. Left: emission induced on a star by a close-in planet. If the planet orbits inside the Alfvén surface of the star, it can perturb the star’s magnetic field, producing Alfvén waves that propagate back towards the star. These waves interact with electrons, accelerating them towards the stellar surface. Electrons with sufficiently large pitch angles undergo a magnetic mirroring effect and are reflected, producing ECM emission that propagates in a hollow cone. Right: auroral emission induced on a planet by the interaction of its magnetosphere with the incident wind of its host star. The magnetic field carried by the stellar wind causes the planet’s magnetosphere to open up on the dayside (left). These field lines are pushed towards the nightside (right), where they subsequently reconnect. The energy released in the magnetic reconnection accelerates electrons back towards the poles along the field line highlighted in red, where they reflect and power ECM emission in a similar manner to that described for the left panel. For clarity, the emission cone is only shown for the northern hemisphere in both cases.</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3. Observational Advances &amp; Key Results (The “What?”)</a:t>
            </a:r>
          </a:p>
        </p:txBody>
      </p:sp>
      <p:sp>
        <p:nvSpPr>
          <p:cNvPr id="3" name="Content Placeholder 2"/>
          <p:cNvSpPr>
            <a:spLocks noGrp="1"/>
          </p:cNvSpPr>
          <p:nvPr>
            <p:ph idx="1"/>
          </p:nvPr>
        </p:nvSpPr>
        <p:spPr/>
        <p:txBody>
          <a:bodyPr/>
          <a:lstStyle/>
          <a:p>
            <a:pPr lvl="0" indent="0" marL="0">
              <a:spcBef>
                <a:spcPts val="3000"/>
              </a:spcBef>
              <a:buNone/>
            </a:pPr>
            <a:r>
              <a:rPr b="1"/>
              <a:t>A. Star-Planet Interactions (SPI)</a:t>
            </a:r>
          </a:p>
          <a:p>
            <a:pPr lvl="0"/>
            <a:r>
              <a:rPr b="1"/>
              <a:t>Concept:</a:t>
            </a:r>
            <a:r>
              <a:rPr/>
              <a:t> When a close-in planet orbits within the star’s magnetosphere, the planetary and stellar magnetic fields can connect and accelerate electrons toward the stellar/planetary poles.</a:t>
            </a:r>
          </a:p>
          <a:p>
            <a:pPr lvl="0"/>
            <a:r>
              <a:rPr b="1"/>
              <a:t>Signature:</a:t>
            </a:r>
            <a:r>
              <a:rPr/>
              <a:t> This magnetic connection is predicted to generate bright, </a:t>
            </a:r>
            <a:r>
              <a:rPr b="1"/>
              <a:t>coherent radio bursts</a:t>
            </a:r>
            <a:r>
              <a:rPr/>
              <a:t> that are modulated (or synchronized) with the planet’s orbital period.</a:t>
            </a:r>
          </a:p>
          <a:p>
            <a:pPr lvl="0"/>
            <a:r>
              <a:rPr b="1"/>
              <a:t>Status:</a:t>
            </a:r>
            <a:r>
              <a:rPr/>
              <a:t> The paper reviews </a:t>
            </a:r>
            <a:r>
              <a:rPr b="1"/>
              <a:t>recent provisional detections</a:t>
            </a:r>
            <a:r>
              <a:rPr/>
              <a:t> of these SPI-induced radio bursts, highlighting their potential for characterizing exoplanet systems and their magnetic fields.</a:t>
            </a:r>
          </a:p>
          <a:p>
            <a:pPr lvl="0" indent="0" marL="0">
              <a:spcBef>
                <a:spcPts val="3000"/>
              </a:spcBef>
              <a:buNone/>
            </a:pPr>
            <a:r>
              <a:rPr b="1"/>
              <a:t>B. Direct Exoplanet Magnetosphere Detection</a:t>
            </a:r>
          </a:p>
          <a:p>
            <a:pPr lvl="0"/>
            <a:r>
              <a:rPr b="1"/>
              <a:t>Goal:</a:t>
            </a:r>
            <a:r>
              <a:rPr/>
              <a:t> To detect the radio aurorae generated by the exoplanet itself (ECMI emission).</a:t>
            </a:r>
          </a:p>
          <a:p>
            <a:pPr lvl="0"/>
            <a:r>
              <a:rPr b="1"/>
              <a:t>Significance:</a:t>
            </a:r>
            <a:r>
              <a:rPr/>
              <a:t> Detecting a planet’s magnetic field is crucial for determining its ability to shield its atmosphere from harsh stellar wind—a key factor for long-term habitability.</a:t>
            </a:r>
          </a:p>
          <a:p>
            <a:pPr lvl="0"/>
            <a:r>
              <a:rPr b="1"/>
              <a:t>Status:</a:t>
            </a:r>
            <a:r>
              <a:rPr/>
              <a:t> There are </a:t>
            </a:r>
            <a:r>
              <a:rPr b="1"/>
              <a:t>early tentative results</a:t>
            </a:r>
            <a:r>
              <a:rPr/>
              <a:t> hinting at the direct detection of exoplanetary magnetospheres.</a:t>
            </a:r>
          </a:p>
          <a:p>
            <a:pPr lvl="0" indent="0" marL="0">
              <a:spcBef>
                <a:spcPts val="3000"/>
              </a:spcBef>
              <a:buNone/>
            </a:pPr>
            <a:r>
              <a:rPr b="1"/>
              <a:t>C. Low-Mass Stars and Brown Dwarfs, Ultracool dwarfs (UCDs)</a:t>
            </a:r>
          </a:p>
          <a:p>
            <a:pPr lvl="0" indent="0" marL="0">
              <a:buNone/>
            </a:pPr>
            <a:r>
              <a:rPr/>
              <a:t>Since UCDs and giant exoplanets share a similar mass, radius, and dynamo mechanism (fully convective), the radio emission from the most massive exoplanets is expected to be governed by the same physics seen in UCDs.</a:t>
            </a:r>
          </a:p>
          <a:p>
            <a:pPr lvl="0"/>
            <a:r>
              <a:rPr b="1"/>
              <a:t>Low-Mass Stars:</a:t>
            </a:r>
            <a:r>
              <a:rPr/>
              <a:t> Advances have been driven by low-frequency radio instruments observing auroral emissions from radio-bright low-mass stars.</a:t>
            </a:r>
          </a:p>
          <a:p>
            <a:pPr lvl="0"/>
            <a:r>
              <a:rPr b="1"/>
              <a:t>Brown Dwarfs:</a:t>
            </a:r>
            <a:r>
              <a:rPr/>
              <a:t> These objects often possess very strong magnetospheres and are naturally radio-bright, making them easier targets for detailed study using current instruments, which helps validate the physical models used for exoplanets.</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4. Discussion &amp; Future Outlook</a:t>
            </a:r>
          </a:p>
        </p:txBody>
      </p:sp>
      <p:sp>
        <p:nvSpPr>
          <p:cNvPr id="3" name="Content Placeholder 2"/>
          <p:cNvSpPr>
            <a:spLocks noGrp="1"/>
          </p:cNvSpPr>
          <p:nvPr>
            <p:ph idx="1"/>
          </p:nvPr>
        </p:nvSpPr>
        <p:spPr/>
        <p:txBody>
          <a:bodyPr/>
          <a:lstStyle/>
          <a:p>
            <a:pPr lvl="0" indent="0" marL="0">
              <a:spcBef>
                <a:spcPts val="3000"/>
              </a:spcBef>
              <a:buNone/>
            </a:pPr>
            <a:r>
              <a:rPr b="1"/>
              <a:t>A. Implications and Unanswered Questions</a:t>
            </a:r>
          </a:p>
          <a:p>
            <a:pPr lvl="0"/>
            <a:r>
              <a:rPr b="1"/>
              <a:t>Space Weather:</a:t>
            </a:r>
            <a:r>
              <a:rPr/>
              <a:t> Time-resolved radio dynamic spectra offer the best way to detect and characterize </a:t>
            </a:r>
            <a:r>
              <a:rPr b="1"/>
              <a:t>CMEs</a:t>
            </a:r>
            <a:r>
              <a:rPr/>
              <a:t> from stars other than the Sun, which directly impacts exoplanet atmospheric escape.</a:t>
            </a:r>
          </a:p>
          <a:p>
            <a:pPr lvl="0"/>
            <a:r>
              <a:rPr b="1"/>
              <a:t>Exoplanet Characterization:</a:t>
            </a:r>
            <a:r>
              <a:rPr/>
              <a:t> Radio detections of SPI and planetary aurorae offer the potential to </a:t>
            </a:r>
            <a:r>
              <a:rPr i="1"/>
              <a:t>measure the magnetic field strength of exoplanets</a:t>
            </a:r>
            <a:r>
              <a:rPr/>
              <a:t>, a parameter inaccessible by other current methods.</a:t>
            </a:r>
          </a:p>
          <a:p>
            <a:pPr lvl="0"/>
            <a:r>
              <a:rPr b="1"/>
              <a:t>Theory Gaps:</a:t>
            </a:r>
            <a:r>
              <a:rPr/>
              <a:t> There are still outstanding questions in the theory of stellar, SPI, and exoplanet radio emission that require consolidation.</a:t>
            </a:r>
          </a:p>
          <a:p>
            <a:pPr lvl="0" indent="0" marL="0">
              <a:buNone/>
            </a:pPr>
            <a:r>
              <a:rPr/>
              <a:t>The naturation of new low-frequency radio instruments and wide-field surveys and future radio facilities (e.g., SKA, LOFAR upgrades) will be essential for moving beyond tentative results to definitive characterization of exoplanet magnetic fields and the surrounding space environment.</a:t>
            </a:r>
          </a:p>
          <a:p>
            <a:pPr lvl="0" indent="-342900" marL="342900">
              <a:buAutoNum type="arabicPeriod"/>
            </a:pPr>
            <a:r>
              <a:rPr b="1"/>
              <a:t>Tentative vs. Confirmed:</a:t>
            </a:r>
            <a:r>
              <a:rPr/>
              <a:t> The paper relies heavily on “provisional” and “tentative” detections (especially for direct exoplanet emission and CMEs). Does the community need to agree on a stricter detection criterion?</a:t>
            </a:r>
          </a:p>
          <a:p>
            <a:pPr lvl="0" indent="-342900" marL="342900">
              <a:buAutoNum type="arabicPeriod"/>
            </a:pPr>
            <a:r>
              <a:rPr b="1"/>
              <a:t>Model Dependency:</a:t>
            </a:r>
            <a:r>
              <a:rPr/>
              <a:t> How robust are the planetary magnetic field estimates derived from the radio observations, given they rely on models and analogies with Jupiter?</a:t>
            </a:r>
          </a:p>
          <a:p>
            <a:pPr lvl="0" indent="-342900" marL="342900">
              <a:buAutoNum type="arabicPeriod"/>
            </a:pPr>
            <a:r>
              <a:rPr b="1"/>
              <a:t>Observational Bias:</a:t>
            </a:r>
            <a:r>
              <a:rPr/>
              <a:t> Is the field currently biased toward highly magnetic, active stars and close-in (Hot Jupiter) systems? How can we expand the target list?</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signatures of star–planet interactions, exoplanets and space weather</dc:title>
  <dc:creator>J. R. Callingham; B. J. S. Pope</dc:creator>
  <cp:keywords/>
  <dcterms:created xsi:type="dcterms:W3CDTF">2026-01-15T05:02:25Z</dcterms:created>
  <dcterms:modified xsi:type="dcterms:W3CDTF">2026-01-15T05:02:25Z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quarto-vars">
    <vt:lpwstr/>
  </property>
  <property fmtid="{D5CDD505-2E9C-101B-9397-08002B2CF9AE}" pid="3" name="authors">
    <vt:lpwstr/>
  </property>
  <property fmtid="{D5CDD505-2E9C-101B-9397-08002B2CF9AE}" pid="4" name="biblio-config">
    <vt:lpwstr>True</vt:lpwstr>
  </property>
  <property fmtid="{D5CDD505-2E9C-101B-9397-08002B2CF9AE}" pid="5" name="bibliography">
    <vt:lpwstr/>
  </property>
  <property fmtid="{D5CDD505-2E9C-101B-9397-08002B2CF9AE}" pid="6" name="by-author">
    <vt:lpwstr/>
  </property>
  <property fmtid="{D5CDD505-2E9C-101B-9397-08002B2CF9AE}" pid="7" name="categories">
    <vt:lpwstr/>
  </property>
  <property fmtid="{D5CDD505-2E9C-101B-9397-08002B2CF9AE}" pid="8" name="code-links">
    <vt:lpwstr/>
  </property>
  <property fmtid="{D5CDD505-2E9C-101B-9397-08002B2CF9AE}" pid="9" name="date">
    <vt:lpwstr>2026-01-12</vt:lpwstr>
  </property>
  <property fmtid="{D5CDD505-2E9C-101B-9397-08002B2CF9AE}" pid="10" name="engines">
    <vt:lpwstr/>
  </property>
  <property fmtid="{D5CDD505-2E9C-101B-9397-08002B2CF9AE}" pid="11" name="header-includes">
    <vt:lpwstr/>
  </property>
  <property fmtid="{D5CDD505-2E9C-101B-9397-08002B2CF9AE}" pid="12" name="include-after">
    <vt:lpwstr/>
  </property>
  <property fmtid="{D5CDD505-2E9C-101B-9397-08002B2CF9AE}" pid="13" name="include-before">
    <vt:lpwstr/>
  </property>
  <property fmtid="{D5CDD505-2E9C-101B-9397-08002B2CF9AE}" pid="14" name="labels">
    <vt:lpwstr/>
  </property>
  <property fmtid="{D5CDD505-2E9C-101B-9397-08002B2CF9AE}" pid="15" name="toc-title">
    <vt:lpwstr>Table of contents</vt:lpwstr>
  </property>
</Properties>
</file>