
<file path=[Content_Types].xml><?xml version="1.0" encoding="utf-8"?>
<Types xmlns="http://schemas.openxmlformats.org/package/2006/content-types">
  <Default Extension="xml" ContentType="application/xml"/>
  <Default Extension="rels" ContentType="application/vnd.openxmlformats-package.relationships+xml"/>
  <Default Extension="jpg" ContentType="image/jpeg"/>
  <Override PartName="/docProps/app.xml" ContentType="application/vnd.openxmlformats-officedocument.extended-propertie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ppt/viewProps.xml" ContentType="application/vnd.openxmlformats-officedocument.presentationml.viewPro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Types>
</file>

<file path=_rels/.rels><?xml version="1.0" encoding="UTF-8"?><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package/2006/relationships/metadata/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p="http://schemas.openxmlformats.org/presentationml/2006/main" xmlns:r="http://schemas.openxmlformats.org/officeDocument/2006/relationships" autoCompressPictures="0"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defaultTex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p="http://schemas.openxmlformats.org/presentationml/2006/main" xmlns:r="http://schemas.openxmlformats.org/officeDocument/2006/relationships">
  <p:normalViewPr>
    <p:restoredLeft autoAdjust="0" sz="15643"/>
    <p:restoredTop autoAdjust="0" sz="94694"/>
  </p:normalViewPr>
  <p:slideViewPr>
    <p:cSldViewPr snapToGrid="0" snapToObjects="1">
      <p:cViewPr varScale="1">
        <p:scale>
          <a:sx d="100" n="161"/>
          <a:sy d="100" n="161"/>
        </p:scale>
        <p:origin x="560" y="200"/>
      </p:cViewPr>
      <p:guideLst>
        <p:guide orient="horz" pos="1620"/>
        <p:guide pos="2880"/>
      </p:guideLst>
    </p:cSldViewPr>
  </p:slideViewPr>
  <p:outlineViewPr>
    <p:cViewPr>
      <p:scale>
        <a:sx d="100" n="33"/>
        <a:sy d="100" n="33"/>
      </p:scale>
      <p:origin x="0" y="0"/>
    </p:cViewPr>
  </p:outlineViewPr>
  <p:notesTextViewPr>
    <p:cViewPr>
      <p:scale>
        <a:sx d="100" n="100"/>
        <a:sy d="100" n="100"/>
      </p:scale>
      <p:origin x="0" y="0"/>
    </p:cViewPr>
  </p:notesTextViewPr>
  <p:gridSpacing cx="76200" cy="76200"/>
</p:viewPr>
</file>

<file path=ppt/_rels/presentation.xml.rels><?xml version="1.0" encoding="UTF-8"?><Relationships xmlns="http://schemas.openxmlformats.org/package/2006/relationships"><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 Id="rId10" Type="http://schemas.openxmlformats.org/officeDocument/2006/relationships/slide" Target="slides/slide9.xml" /><Relationship Id="rId11" Type="http://schemas.openxmlformats.org/officeDocument/2006/relationships/slide" Target="slides/slide10.xml" /><Relationship Id="rId13" Type="http://schemas.openxmlformats.org/officeDocument/2006/relationships/viewProps" Target="viewProps.xml" /><Relationship Id="rId12" Type="http://schemas.openxmlformats.org/officeDocument/2006/relationships/presProps" Target="presProps.xml" /><Relationship Id="rId1" Type="http://schemas.openxmlformats.org/officeDocument/2006/relationships/slideMaster" Target="slideMasters/slideMaster1.xml" /><Relationship Id="rId15" Type="http://schemas.openxmlformats.org/officeDocument/2006/relationships/tableStyles" Target="tableStyles.xml" /><Relationship Id="rId14"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1EB5C9-1307-BA42-ABA2-0BC069CD8E7F}" type="datetimeFigureOut">
              <a:rPr lang="en-US" smtClean="0"/>
              <a:t>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1EB5C9-1307-BA42-ABA2-0BC069CD8E7F}" type="datetimeFigureOut">
              <a:rPr lang="en-US" smtClean="0"/>
              <a:t>1/2/22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1EB5C9-1307-BA42-ABA2-0BC069CD8E7F}" type="datetimeFigureOut">
              <a:rPr lang="en-US" smtClean="0"/>
              <a:t>1/2/22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EB5C9-1307-BA42-ABA2-0BC069CD8E7F}" type="datetimeFigureOut">
              <a:rPr lang="en-US" smtClean="0"/>
              <a:t>1/2/22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Relationships xmlns="http://schemas.openxmlformats.org/package/2006/relationships"><Relationship Id="rId8" Target="../slideLayouts/slideLayout8.xml" Type="http://schemas.openxmlformats.org/officeDocument/2006/relationships/slideLayout" /><Relationship Id="rId3" Target="../slideLayouts/slideLayout3.xml" Type="http://schemas.openxmlformats.org/officeDocument/2006/relationships/slideLayout" /><Relationship Id="rId7" Target="../slideLayouts/slideLayout7.xml" Type="http://schemas.openxmlformats.org/officeDocument/2006/relationships/slideLayout" /><Relationship Id="rId12" Target="../theme/theme1.xml" Type="http://schemas.openxmlformats.org/officeDocument/2006/relationships/theme" /><Relationship Id="rId2" Target="../slideLayouts/slideLayout2.xml" Type="http://schemas.openxmlformats.org/officeDocument/2006/relationships/slideLayout" /><Relationship Id="rId1" Target="../slideLayouts/slideLayout1.xml" Type="http://schemas.openxmlformats.org/officeDocument/2006/relationships/slideLayout" /><Relationship Id="rId6" Target="../slideLayouts/slideLayout6.xml" Type="http://schemas.openxmlformats.org/officeDocument/2006/relationships/slideLayout" /><Relationship Id="rId11" Target="../slideLayouts/slideLayout11.xml" Type="http://schemas.openxmlformats.org/officeDocument/2006/relationships/slideLayout" /><Relationship Id="rId5" Target="../slideLayouts/slideLayout5.xml" Type="http://schemas.openxmlformats.org/officeDocument/2006/relationships/slideLayout" /><Relationship Id="rId10" Target="../slideLayouts/slideLayout10.xml" Type="http://schemas.openxmlformats.org/officeDocument/2006/relationships/slideLayout" /><Relationship Id="rId4" Target="../slideLayouts/slideLayout4.xml" Type="http://schemas.openxmlformats.org/officeDocument/2006/relationships/slideLayout" /><Relationship Id="rId9" Target="../slideLayouts/slideLayout9.xml" Type="http://schemas.openxmlformats.org/officeDocument/2006/relationships/slideLayout"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anchor="ctr" bIns="45720" lIns="91440" rIns="91440" rtlCol="0" tIns="45720" vert="horz">
            <a:normAutofit/>
          </a:bodyPr>
          <a:lstStyle/>
          <a:p>
            <a:r>
              <a:rPr lang="en-US"/>
              <a:t>Click to edit Master title style</a:t>
            </a:r>
          </a:p>
        </p:txBody>
      </p:sp>
      <p:sp>
        <p:nvSpPr>
          <p:cNvPr id="3" name="Text Placeholder 2"/>
          <p:cNvSpPr>
            <a:spLocks noGrp="1"/>
          </p:cNvSpPr>
          <p:nvPr>
            <p:ph idx="1" type="body"/>
          </p:nvPr>
        </p:nvSpPr>
        <p:spPr>
          <a:xfrm>
            <a:off x="457200" y="1200151"/>
            <a:ext cx="8229600" cy="3394472"/>
          </a:xfrm>
          <a:prstGeom prst="rect">
            <a:avLst/>
          </a:prstGeom>
        </p:spPr>
        <p:txBody>
          <a:bodyPr bIns="45720" lIns="91440" rIns="91440" rtlCol="0" tIns="45720"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idx="2" sz="half" type="dt"/>
          </p:nvPr>
        </p:nvSpPr>
        <p:spPr>
          <a:xfrm>
            <a:off x="457200" y="4767263"/>
            <a:ext cx="2133600" cy="273844"/>
          </a:xfrm>
          <a:prstGeom prst="rect">
            <a:avLst/>
          </a:prstGeom>
        </p:spPr>
        <p:txBody>
          <a:bodyPr anchor="ctr" bIns="45720" lIns="91440" rIns="91440" rtlCol="0" tIns="45720" vert="horz"/>
          <a:lstStyle>
            <a:lvl1pPr algn="l">
              <a:defRPr sz="900">
                <a:solidFill>
                  <a:schemeClr val="tx1">
                    <a:tint val="75000"/>
                  </a:schemeClr>
                </a:solidFill>
              </a:defRPr>
            </a:lvl1pPr>
          </a:lstStyle>
          <a:p>
            <a:fld id="{241EB5C9-1307-BA42-ABA2-0BC069CD8E7F}" type="datetimeFigureOut">
              <a:rPr lang="en-US" smtClean="0"/>
              <a:t>1/2/22</a:t>
            </a:fld>
            <a:endParaRPr lang="en-US"/>
          </a:p>
        </p:txBody>
      </p:sp>
      <p:sp>
        <p:nvSpPr>
          <p:cNvPr id="5" name="Footer Placeholder 4"/>
          <p:cNvSpPr>
            <a:spLocks noGrp="1"/>
          </p:cNvSpPr>
          <p:nvPr>
            <p:ph idx="3" sz="quarter" type="ftr"/>
          </p:nvPr>
        </p:nvSpPr>
        <p:spPr>
          <a:xfrm>
            <a:off x="3124200" y="4767263"/>
            <a:ext cx="2895600" cy="273844"/>
          </a:xfrm>
          <a:prstGeom prst="rect">
            <a:avLst/>
          </a:prstGeom>
        </p:spPr>
        <p:txBody>
          <a:bodyPr anchor="ctr" bIns="45720" lIns="91440" rIns="91440" rtlCol="0" tIns="45720" vert="horz"/>
          <a:lstStyle>
            <a:lvl1pPr algn="ctr">
              <a:defRPr sz="900">
                <a:solidFill>
                  <a:schemeClr val="tx1">
                    <a:tint val="75000"/>
                  </a:schemeClr>
                </a:solidFill>
              </a:defRPr>
            </a:lvl1pPr>
          </a:lstStyle>
          <a:p>
            <a:endParaRPr lang="en-US"/>
          </a:p>
        </p:txBody>
      </p:sp>
      <p:sp>
        <p:nvSpPr>
          <p:cNvPr id="6" name="Slide Number Placeholder 5"/>
          <p:cNvSpPr>
            <a:spLocks noGrp="1"/>
          </p:cNvSpPr>
          <p:nvPr>
            <p:ph idx="4" sz="quarter" type="sldNum"/>
          </p:nvPr>
        </p:nvSpPr>
        <p:spPr>
          <a:xfrm>
            <a:off x="6553200" y="4767263"/>
            <a:ext cx="2133600" cy="273844"/>
          </a:xfrm>
          <a:prstGeom prst="rect">
            <a:avLst/>
          </a:prstGeom>
        </p:spPr>
        <p:txBody>
          <a:bodyPr anchor="ctr" bIns="45720" lIns="91440" rIns="91440" rtlCol="0" tIns="45720" vert="horz"/>
          <a:lstStyle>
            <a:lvl1pPr algn="r">
              <a:defRPr sz="900">
                <a:solidFill>
                  <a:schemeClr val="tx1">
                    <a:tint val="75000"/>
                  </a:schemeClr>
                </a:solidFill>
              </a:defRPr>
            </a:lvl1pPr>
          </a:lstStyle>
          <a:p>
            <a:fld id="{C5EF2332-01BF-834F-8236-50238282D533}" type="slidenum">
              <a:rPr lang="en-US" smtClean="0"/>
              <a:t>‹#›</a:t>
            </a:fld>
            <a:endParaRPr lang="en-US"/>
          </a:p>
        </p:txBody>
      </p:sp>
    </p:spTree>
    <p:extLst>
      <p:ext uri="{BB962C8B-B14F-4D97-AF65-F5344CB8AC3E}">
        <p14:creationId xmlns:p14="http://schemas.microsoft.com/office/powerpoint/2010/main" val="3676200875"/>
      </p:ext>
    </p:extLst>
  </p:cSld>
  <p:clrMap accent1="accent1" accent2="accent2" accent3="accent3" accent4="accent4" accent5="accent5" accent6="accent6" bg1="lt1" bg2="lt2" folHlink="folHlink" hlink="hlink" tx1="dk1" tx2="dk2"/>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2900" eaLnBrk="1" hangingPunct="1" latinLnBrk="0" rtl="0">
        <a:spcBef>
          <a:spcPct val="0"/>
        </a:spcBef>
        <a:buNone/>
        <a:defRPr kern="1200" sz="3300">
          <a:solidFill>
            <a:schemeClr val="tx1"/>
          </a:solidFill>
          <a:latin typeface="+mj-lt"/>
          <a:ea typeface="+mj-ea"/>
          <a:cs typeface="+mj-cs"/>
        </a:defRPr>
      </a:lvl1pPr>
    </p:titleStyle>
    <p:bodyStyle>
      <a:lvl1pPr algn="l" defTabSz="342900" eaLnBrk="1" hangingPunct="1" indent="-342900" latinLnBrk="0" marL="342900" rtl="0">
        <a:spcBef>
          <a:spcPct val="20000"/>
        </a:spcBef>
        <a:buFont typeface="Arial"/>
        <a:buChar char="•"/>
        <a:defRPr kern="1200" sz="2400">
          <a:solidFill>
            <a:schemeClr val="tx1"/>
          </a:solidFill>
          <a:latin typeface="+mn-lt"/>
          <a:ea typeface="+mn-ea"/>
          <a:cs typeface="+mn-cs"/>
        </a:defRPr>
      </a:lvl1pPr>
      <a:lvl2pPr algn="l" defTabSz="342900" eaLnBrk="1" hangingPunct="1" indent="-342900" latinLnBrk="0" marL="685800" rtl="0">
        <a:spcBef>
          <a:spcPct val="20000"/>
        </a:spcBef>
        <a:buFont typeface="Arial"/>
        <a:buChar char="–"/>
        <a:defRPr kern="1200" sz="2100">
          <a:solidFill>
            <a:schemeClr val="tx1"/>
          </a:solidFill>
          <a:latin typeface="+mn-lt"/>
          <a:ea typeface="+mn-ea"/>
          <a:cs typeface="+mn-cs"/>
        </a:defRPr>
      </a:lvl2pPr>
      <a:lvl3pPr algn="l" defTabSz="342900" eaLnBrk="1" hangingPunct="1" indent="-342900" latinLnBrk="0" marL="1028700" rtl="0">
        <a:spcBef>
          <a:spcPct val="20000"/>
        </a:spcBef>
        <a:buFont typeface="Arial"/>
        <a:buChar char="•"/>
        <a:defRPr kern="1200" sz="1800">
          <a:solidFill>
            <a:schemeClr val="tx1"/>
          </a:solidFill>
          <a:latin typeface="+mn-lt"/>
          <a:ea typeface="+mn-ea"/>
          <a:cs typeface="+mn-cs"/>
        </a:defRPr>
      </a:lvl3pPr>
      <a:lvl4pPr algn="l" defTabSz="342900" eaLnBrk="1" hangingPunct="1" indent="-342900" latinLnBrk="0" marL="1371600" rtl="0">
        <a:spcBef>
          <a:spcPct val="20000"/>
        </a:spcBef>
        <a:buFont typeface="Arial"/>
        <a:buChar char="–"/>
        <a:defRPr kern="1200" sz="1500">
          <a:solidFill>
            <a:schemeClr val="tx1"/>
          </a:solidFill>
          <a:latin typeface="+mn-lt"/>
          <a:ea typeface="+mn-ea"/>
          <a:cs typeface="+mn-cs"/>
        </a:defRPr>
      </a:lvl4pPr>
      <a:lvl5pPr algn="l" defTabSz="342900" eaLnBrk="1" hangingPunct="1" indent="-342900" latinLnBrk="0" marL="1714500" rtl="0">
        <a:spcBef>
          <a:spcPct val="20000"/>
        </a:spcBef>
        <a:buFont typeface="Arial"/>
        <a:buChar char="»"/>
        <a:defRPr kern="1200" sz="1500">
          <a:solidFill>
            <a:schemeClr val="tx1"/>
          </a:solidFill>
          <a:latin typeface="+mn-lt"/>
          <a:ea typeface="+mn-ea"/>
          <a:cs typeface="+mn-cs"/>
        </a:defRPr>
      </a:lvl5pPr>
      <a:lvl6pPr algn="l" defTabSz="342900" eaLnBrk="1" hangingPunct="1" indent="-342900" latinLnBrk="0" marL="2057400" rtl="0">
        <a:spcBef>
          <a:spcPct val="20000"/>
        </a:spcBef>
        <a:buFont typeface="Arial"/>
        <a:buChar char="•"/>
        <a:defRPr kern="1200" sz="1500">
          <a:solidFill>
            <a:schemeClr val="tx1"/>
          </a:solidFill>
          <a:latin typeface="+mn-lt"/>
          <a:ea typeface="+mn-ea"/>
          <a:cs typeface="+mn-cs"/>
        </a:defRPr>
      </a:lvl6pPr>
      <a:lvl7pPr algn="l" defTabSz="342900" eaLnBrk="1" hangingPunct="1" indent="-342900" latinLnBrk="0" marL="2400300" rtl="0">
        <a:spcBef>
          <a:spcPct val="20000"/>
        </a:spcBef>
        <a:buFont typeface="Arial"/>
        <a:buChar char="•"/>
        <a:defRPr kern="1200" sz="1500">
          <a:solidFill>
            <a:schemeClr val="tx1"/>
          </a:solidFill>
          <a:latin typeface="+mn-lt"/>
          <a:ea typeface="+mn-ea"/>
          <a:cs typeface="+mn-cs"/>
        </a:defRPr>
      </a:lvl7pPr>
      <a:lvl8pPr algn="l" defTabSz="342900" eaLnBrk="1" hangingPunct="1" indent="-342900" latinLnBrk="0" marL="2743200" rtl="0">
        <a:spcBef>
          <a:spcPct val="20000"/>
        </a:spcBef>
        <a:buFont typeface="Arial"/>
        <a:buChar char="•"/>
        <a:defRPr kern="1200" sz="1500">
          <a:solidFill>
            <a:schemeClr val="tx1"/>
          </a:solidFill>
          <a:latin typeface="+mn-lt"/>
          <a:ea typeface="+mn-ea"/>
          <a:cs typeface="+mn-cs"/>
        </a:defRPr>
      </a:lvl8pPr>
      <a:lvl9pPr algn="l" defTabSz="342900" eaLnBrk="1" hangingPunct="1" indent="-342900" latinLnBrk="0" marL="3086100" rtl="0">
        <a:spcBef>
          <a:spcPct val="20000"/>
        </a:spcBef>
        <a:buFont typeface="Arial"/>
        <a:buChar char="•"/>
        <a:defRPr kern="1200" sz="1500">
          <a:solidFill>
            <a:schemeClr val="tx1"/>
          </a:solidFill>
          <a:latin typeface="+mn-lt"/>
          <a:ea typeface="+mn-ea"/>
          <a:cs typeface="+mn-cs"/>
        </a:defRPr>
      </a:lvl9pPr>
    </p:bodyStyle>
    <p:otherStyle>
      <a:defPPr>
        <a:defRPr lang="en-US"/>
      </a:defPPr>
      <a:lvl1pPr algn="l" defTabSz="342900" eaLnBrk="1" hangingPunct="1" latinLnBrk="0" marL="0" rtl="0">
        <a:defRPr kern="1200" sz="1350">
          <a:solidFill>
            <a:schemeClr val="tx1"/>
          </a:solidFill>
          <a:latin typeface="+mn-lt"/>
          <a:ea typeface="+mn-ea"/>
          <a:cs typeface="+mn-cs"/>
        </a:defRPr>
      </a:lvl1pPr>
      <a:lvl2pPr algn="l" defTabSz="342900" eaLnBrk="1" hangingPunct="1" latinLnBrk="0" marL="342900" rtl="0">
        <a:defRPr kern="1200" sz="1350">
          <a:solidFill>
            <a:schemeClr val="tx1"/>
          </a:solidFill>
          <a:latin typeface="+mn-lt"/>
          <a:ea typeface="+mn-ea"/>
          <a:cs typeface="+mn-cs"/>
        </a:defRPr>
      </a:lvl2pPr>
      <a:lvl3pPr algn="l" defTabSz="342900" eaLnBrk="1" hangingPunct="1" latinLnBrk="0" marL="685800" rtl="0">
        <a:defRPr kern="1200" sz="1350">
          <a:solidFill>
            <a:schemeClr val="tx1"/>
          </a:solidFill>
          <a:latin typeface="+mn-lt"/>
          <a:ea typeface="+mn-ea"/>
          <a:cs typeface="+mn-cs"/>
        </a:defRPr>
      </a:lvl3pPr>
      <a:lvl4pPr algn="l" defTabSz="342900" eaLnBrk="1" hangingPunct="1" latinLnBrk="0" marL="1028700" rtl="0">
        <a:defRPr kern="1200" sz="1350">
          <a:solidFill>
            <a:schemeClr val="tx1"/>
          </a:solidFill>
          <a:latin typeface="+mn-lt"/>
          <a:ea typeface="+mn-ea"/>
          <a:cs typeface="+mn-cs"/>
        </a:defRPr>
      </a:lvl4pPr>
      <a:lvl5pPr algn="l" defTabSz="342900" eaLnBrk="1" hangingPunct="1" latinLnBrk="0" marL="1371600" rtl="0">
        <a:defRPr kern="1200" sz="1350">
          <a:solidFill>
            <a:schemeClr val="tx1"/>
          </a:solidFill>
          <a:latin typeface="+mn-lt"/>
          <a:ea typeface="+mn-ea"/>
          <a:cs typeface="+mn-cs"/>
        </a:defRPr>
      </a:lvl5pPr>
      <a:lvl6pPr algn="l" defTabSz="342900" eaLnBrk="1" hangingPunct="1" latinLnBrk="0" marL="1714500" rtl="0">
        <a:defRPr kern="1200" sz="1350">
          <a:solidFill>
            <a:schemeClr val="tx1"/>
          </a:solidFill>
          <a:latin typeface="+mn-lt"/>
          <a:ea typeface="+mn-ea"/>
          <a:cs typeface="+mn-cs"/>
        </a:defRPr>
      </a:lvl6pPr>
      <a:lvl7pPr algn="l" defTabSz="342900" eaLnBrk="1" hangingPunct="1" latinLnBrk="0" marL="2057400" rtl="0">
        <a:defRPr kern="1200" sz="1350">
          <a:solidFill>
            <a:schemeClr val="tx1"/>
          </a:solidFill>
          <a:latin typeface="+mn-lt"/>
          <a:ea typeface="+mn-ea"/>
          <a:cs typeface="+mn-cs"/>
        </a:defRPr>
      </a:lvl7pPr>
      <a:lvl8pPr algn="l" defTabSz="342900" eaLnBrk="1" hangingPunct="1" latinLnBrk="0" marL="2400300" rtl="0">
        <a:defRPr kern="1200" sz="1350">
          <a:solidFill>
            <a:schemeClr val="tx1"/>
          </a:solidFill>
          <a:latin typeface="+mn-lt"/>
          <a:ea typeface="+mn-ea"/>
          <a:cs typeface="+mn-cs"/>
        </a:defRPr>
      </a:lvl8pPr>
      <a:lvl9pPr algn="l" defTabSz="342900" eaLnBrk="1" hangingPunct="1" latinLnBrk="0" marL="2743200" rtl="0">
        <a:defRPr kern="1200" sz="135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5.jpg" /></Relationships>
</file>

<file path=ppt/slides/_rels/slide2.xml.rels><?xml version="1.0" encoding="UTF-8"?><Relationships xmlns="http://schemas.openxmlformats.org/package/2006/relationships"><Relationship Id="rId1" Type="http://schemas.openxmlformats.org/officeDocument/2006/relationships/slideLayout" Target="../slideLayouts/slideLayout3.xml" /></Relationships>
</file>

<file path=ppt/slides/_rels/slide3.xml.rels><?xml version="1.0" encoding="UTF-8"?><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1.jpg" /></Relationships>
</file>

<file path=ppt/slides/_rels/slide4.xml.rels><?xml version="1.0" encoding="UTF-8"?><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2.jpg" /></Relationships>
</file>

<file path=ppt/slides/_rels/slide5.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jpg" /></Relationships>
</file>

<file path=ppt/slides/_rels/slide6.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4.jpg" /></Relationships>
</file>

<file path=ppt/slides/_rels/slide8.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pPr lvl="0" indent="0" marL="0">
              <a:buNone/>
            </a:pPr>
            <a:r>
              <a:rPr/>
              <a:t>MESSENGER Observations of Extreme Loading and Unloading of Mercury’s Magnetic Tail</a:t>
            </a:r>
          </a:p>
        </p:txBody>
      </p:sp>
      <p:sp>
        <p:nvSpPr>
          <p:cNvPr id="3" name="Subtitle 2"/>
          <p:cNvSpPr>
            <a:spLocks noGrp="1"/>
          </p:cNvSpPr>
          <p:nvPr>
            <p:ph idx="1" type="subTitle"/>
          </p:nvPr>
        </p:nvSpPr>
        <p:spPr>
          <a:xfrm>
            <a:off x="1371600" y="2914650"/>
            <a:ext cx="6400800" cy="1314450"/>
          </a:xfrm>
        </p:spPr>
        <p:txBody>
          <a:bodyPr/>
          <a:lstStyle/>
          <a:p>
            <a:pPr lvl="0" indent="0" marL="0">
              <a:buNone/>
            </a:pPr>
            <a:br/>
            <a:br/>
            <a:r>
              <a:rPr/>
              <a:t>James A. Slavin</a:t>
            </a:r>
          </a:p>
        </p:txBody>
      </p:sp>
      <p:sp>
        <p:nvSpPr>
          <p:cNvPr id="4" name="Date Placeholder 3"/>
          <p:cNvSpPr>
            <a:spLocks noGrp="1"/>
          </p:cNvSpPr>
          <p:nvPr>
            <p:ph idx="10" sz="half" type="dt"/>
          </p:nvPr>
        </p:nvSpPr>
        <p:spPr/>
        <p:txBody>
          <a:bodyPr/>
          <a:lstStyle/>
          <a:p>
            <a:pPr lvl="0" indent="0" marL="0">
              <a:buNone/>
            </a:pPr>
            <a:r>
              <a:rPr/>
              <a:t>2024-04-24</a:t>
            </a:r>
          </a:p>
        </p:txBody>
      </p:sp>
    </p:spTree>
  </p:cSl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lstStyle/>
          <a:p>
            <a:pPr lvl="0" indent="0" marL="0">
              <a:buNone/>
            </a:pPr>
            <a:r>
              <a:rPr/>
              <a:t>Schematic view</a:t>
            </a:r>
          </a:p>
        </p:txBody>
      </p:sp>
      <mc:AlternateContent xmlns:mc="http://schemas.openxmlformats.org/markup-compatibility/2006">
        <mc:Choice xmlns:a14="http://schemas.microsoft.com/office/drawing/2010/main" Requires="a14">
          <p:sp>
            <p:nvSpPr>
              <p:cNvPr id="4" name="Text Placeholder 3"/>
              <p:cNvSpPr>
                <a:spLocks noGrp="1"/>
              </p:cNvSpPr>
              <p:nvPr>
                <p:ph idx="2" sz="half" type="body"/>
              </p:nvPr>
            </p:nvSpPr>
            <p:spPr/>
            <p:txBody>
              <a:bodyPr/>
              <a:lstStyle/>
              <a:p>
                <a:pPr lvl="0" indent="0" marL="0">
                  <a:buNone/>
                </a:pPr>
                <a:r>
                  <a:rPr/>
                  <a:t>The total magnetic flux emanating from Mercury’s surface can be calculated for a simple centered dipole:</a:t>
                </a:r>
              </a:p>
              <a:p>
                <a:pPr lvl="0" indent="0" marL="0">
                  <a:buNone/>
                </a:pPr>
                <a14:m>
                  <m:oMathPara xmlns:m="http://schemas.openxmlformats.org/officeDocument/2006/math">
                    <m:oMathParaPr>
                      <m:jc m:val="center"/>
                    </m:oMathParaPr>
                    <m:oMath>
                      <m:sSub>
                        <m:e>
                          <m:r>
                            <m:t>Φ</m:t>
                          </m:r>
                        </m:e>
                        <m:sub>
                          <m:r>
                            <m:t>M</m:t>
                          </m:r>
                        </m:sub>
                      </m:sSub>
                      <m:r>
                        <m:rPr>
                          <m:sty m:val="p"/>
                        </m:rPr>
                        <m:t>=</m:t>
                      </m:r>
                      <m:r>
                        <m:t>2</m:t>
                      </m:r>
                      <m:r>
                        <m:t>π</m:t>
                      </m:r>
                      <m:sSub>
                        <m:e>
                          <m:r>
                            <m:t>B</m:t>
                          </m:r>
                        </m:e>
                        <m:sub>
                          <m:r>
                            <m:rPr>
                              <m:nor/>
                              <m:sty m:val="p"/>
                            </m:rPr>
                            <m:t>eq</m:t>
                          </m:r>
                        </m:sub>
                      </m:sSub>
                      <m:sSubSup>
                        <m:e>
                          <m:r>
                            <m:t>R</m:t>
                          </m:r>
                        </m:e>
                        <m:sub>
                          <m:r>
                            <m:rPr>
                              <m:nor/>
                              <m:sty m:val="p"/>
                            </m:rPr>
                            <m:t>M</m:t>
                          </m:r>
                        </m:sub>
                        <m:sup>
                          <m:r>
                            <m:t>2</m:t>
                          </m:r>
                        </m:sup>
                      </m:sSubSup>
                      <m:r>
                        <m:rPr>
                          <m:sty m:val="p"/>
                        </m:rPr>
                        <m:t>≈</m:t>
                      </m:r>
                      <m:r>
                        <m:t>9.5</m:t>
                      </m:r>
                      <m:r>
                        <m:rPr>
                          <m:nor/>
                          <m:sty m:val="p"/>
                        </m:rPr>
                        <m:t>MWb</m:t>
                      </m:r>
                    </m:oMath>
                  </m:oMathPara>
                </a14:m>
              </a:p>
              <a:p>
                <a:pPr lvl="0" indent="0" marL="0">
                  <a:buNone/>
                </a:pPr>
                <a14:m>
                  <m:oMathPara xmlns:m="http://schemas.openxmlformats.org/officeDocument/2006/math">
                    <m:oMathParaPr>
                      <m:jc m:val="center"/>
                    </m:oMathParaPr>
                    <m:oMath>
                      <m:r>
                        <m:t>Φ</m:t>
                      </m:r>
                      <m:r>
                        <m:rPr>
                          <m:sty m:val="p"/>
                        </m:rPr>
                        <m:t>/</m:t>
                      </m:r>
                      <m:sSub>
                        <m:e>
                          <m:r>
                            <m:t>Φ</m:t>
                          </m:r>
                        </m:e>
                        <m:sub>
                          <m:r>
                            <m:t>M</m:t>
                          </m:r>
                        </m:sub>
                      </m:sSub>
                      <m:r>
                        <m:rPr>
                          <m:sty m:val="p"/>
                        </m:rPr>
                        <m:t>≈</m:t>
                      </m:r>
                      <m:r>
                        <m:t>1</m:t>
                      </m:r>
                    </m:oMath>
                  </m:oMathPara>
                </a14:m>
              </a:p>
              <a:p>
                <a:pPr lvl="0" indent="0" marL="0">
                  <a:buNone/>
                </a:pPr>
                <a:r>
                  <a:rPr/>
                  <a:t>By comparision, Earth’s is only ~10 to 12%.</a:t>
                </a:r>
              </a:p>
              <a:p>
                <a:pPr lvl="0"/>
                <a:r>
                  <a:rPr/>
                  <a:t>Mercury’s dayside magneto-sphere may be fully depleted by reconnection</a:t>
                </a:r>
              </a:p>
              <a:p>
                <a:pPr lvl="0"/>
                <a:r>
                  <a:rPr/>
                  <a:t>The entire dayside surface would map to open magnetic field lines and be exposed to the shocked solar wind of the magnetosheath.</a:t>
                </a:r>
              </a:p>
            </p:txBody>
          </p:sp>
        </mc:Choice>
      </mc:AlternateContent>
      <p:pic>
        <p:nvPicPr>
          <p:cNvPr descr="images/329_665_f4.jpeg" id="0" name="Picture 1"/>
          <p:cNvPicPr>
            <a:picLocks noGrp="1" noChangeAspect="1"/>
          </p:cNvPicPr>
          <p:nvPr/>
        </p:nvPicPr>
        <p:blipFill>
          <a:blip r:embed="rId2"/>
          <a:stretch>
            <a:fillRect/>
          </a:stretch>
        </p:blipFill>
        <p:spPr bwMode="auto">
          <a:xfrm>
            <a:off x="3568700" y="1752600"/>
            <a:ext cx="5105400" cy="1282700"/>
          </a:xfrm>
          <a:prstGeom prst="rect">
            <a:avLst/>
          </a:prstGeom>
          <a:noFill/>
          <a:ln w="9525">
            <a:noFill/>
            <a:headEnd/>
            <a:tailEnd/>
          </a:ln>
        </p:spPr>
      </p:pic>
    </p:spTree>
  </p:cSl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p>
            <a:pPr lvl="0" indent="0" marL="0">
              <a:buNone/>
            </a:pPr>
            <a:r>
              <a:rPr/>
              <a:t>Introduction</a:t>
            </a:r>
          </a:p>
        </p:txBody>
      </p:sp>
    </p:spTree>
  </p:cSl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lstStyle/>
          <a:p>
            <a:pPr lvl="0" indent="0" marL="0">
              <a:buNone/>
            </a:pPr>
            <a:r>
              <a:rPr/>
              <a:t>Quick facts</a:t>
            </a:r>
          </a:p>
        </p:txBody>
      </p:sp>
      <p:sp>
        <p:nvSpPr>
          <p:cNvPr id="4" name="Text Placeholder 3"/>
          <p:cNvSpPr>
            <a:spLocks noGrp="1"/>
          </p:cNvSpPr>
          <p:nvPr>
            <p:ph idx="2" sz="half" type="body"/>
          </p:nvPr>
        </p:nvSpPr>
        <p:spPr/>
        <p:txBody>
          <a:bodyPr/>
          <a:lstStyle/>
          <a:p>
            <a:pPr lvl="0" indent="0" marL="0">
              <a:buNone/>
            </a:pPr>
            <a:r>
              <a:rPr/>
              <a:t>Messenger (Mercury Surface, Space Environment, Geochemistry, and Ranging)</a:t>
            </a:r>
          </a:p>
          <a:p>
            <a:pPr lvl="0"/>
            <a:r>
              <a:rPr/>
              <a:t>A NASA robotic space probe that orbited the planet Mercury between 2011 and 2015</a:t>
            </a:r>
          </a:p>
          <a:p>
            <a:pPr lvl="0"/>
            <a:r>
              <a:rPr i="1"/>
              <a:t>Magnetometer (MAG)</a:t>
            </a:r>
            <a:r>
              <a:rPr/>
              <a:t> and </a:t>
            </a:r>
            <a:r>
              <a:rPr i="1"/>
              <a:t>Energetic Particle and Plasma Spectrometer (EPPS)</a:t>
            </a:r>
          </a:p>
        </p:txBody>
      </p:sp>
      <p:pic>
        <p:nvPicPr>
          <p:cNvPr descr="images/MESSENGER_-_spacecraft_at_mercury_-_atmercury_lg.jpg" id="0" name="Picture 1"/>
          <p:cNvPicPr>
            <a:picLocks noGrp="1" noChangeAspect="1"/>
          </p:cNvPicPr>
          <p:nvPr/>
        </p:nvPicPr>
        <p:blipFill>
          <a:blip r:embed="rId2"/>
          <a:stretch>
            <a:fillRect/>
          </a:stretch>
        </p:blipFill>
        <p:spPr bwMode="auto">
          <a:xfrm>
            <a:off x="3568700" y="685800"/>
            <a:ext cx="5105400" cy="3403600"/>
          </a:xfrm>
          <a:prstGeom prst="rect">
            <a:avLst/>
          </a:prstGeom>
          <a:noFill/>
          <a:ln w="9525">
            <a:noFill/>
            <a:headEnd/>
            <a:tailEnd/>
          </a:ln>
        </p:spPr>
      </p:pic>
    </p:spTree>
  </p:cSl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Text Placeholder 3"/>
              <p:cNvSpPr>
                <a:spLocks noGrp="1"/>
              </p:cNvSpPr>
              <p:nvPr>
                <p:ph idx="2" sz="half" type="body"/>
              </p:nvPr>
            </p:nvSpPr>
            <p:spPr/>
            <p:txBody>
              <a:bodyPr/>
              <a:lstStyle/>
              <a:p>
                <a:pPr lvl="0" indent="0" marL="0">
                  <a:buNone/>
                </a:pPr>
                <a:r>
                  <a:rPr/>
                  <a:t>Mercury</a:t>
                </a:r>
              </a:p>
              <a:p>
                <a:pPr lvl="0"/>
                <a:r>
                  <a:rPr/>
                  <a:t>The smallest and innermost planet (</a:t>
                </a:r>
                <a14:m>
                  <m:oMath xmlns:m="http://schemas.openxmlformats.org/officeDocument/2006/math">
                    <m:r>
                      <m:t>0.39</m:t>
                    </m:r>
                    <m:r>
                      <m:rPr>
                        <m:nor/>
                        <m:sty m:val="p"/>
                      </m:rPr>
                      <m:t>AU</m:t>
                    </m:r>
                  </m:oMath>
                </a14:m>
                <a:r>
                  <a:rPr/>
                  <a:t>) in the Solar System</a:t>
                </a:r>
              </a:p>
              <a:p>
                <a:pPr lvl="1" indent="0" marL="342900">
                  <a:buNone/>
                </a:pPr>
                <a14:m>
                  <m:oMath xmlns:m="http://schemas.openxmlformats.org/officeDocument/2006/math">
                    <m:sSub>
                      <m:e>
                        <m:r>
                          <m:t>R</m:t>
                        </m:r>
                      </m:e>
                      <m:sub>
                        <m:r>
                          <m:rPr>
                            <m:nor/>
                            <m:sty m:val="p"/>
                          </m:rPr>
                          <m:t>Mercury</m:t>
                        </m:r>
                      </m:sub>
                    </m:sSub>
                    <m:r>
                      <m:rPr>
                        <m:sty m:val="p"/>
                      </m:rPr>
                      <m:t>=</m:t>
                    </m:r>
                    <m:r>
                      <m:t>2439.7</m:t>
                    </m:r>
                    <m:r>
                      <m:rPr>
                        <m:nor/>
                        <m:sty m:val="p"/>
                      </m:rPr>
                      <m:t>km</m:t>
                    </m:r>
                    <m:r>
                      <m:rPr>
                        <m:sty m:val="p"/>
                      </m:rPr>
                      <m:t>=</m:t>
                    </m:r>
                    <m:r>
                      <m:t>0.38</m:t>
                    </m:r>
                    <m:sSub>
                      <m:e>
                        <m:r>
                          <m:t>R</m:t>
                        </m:r>
                      </m:e>
                      <m:sub>
                        <m:r>
                          <m:rPr>
                            <m:nor/>
                            <m:sty m:val="p"/>
                          </m:rPr>
                          <m:t>Earth</m:t>
                        </m:r>
                      </m:sub>
                    </m:sSub>
                  </m:oMath>
                </a14:m>
              </a:p>
              <a:p>
                <a:pPr lvl="0" indent="0" marL="0">
                  <a:buNone/>
                </a:pPr>
                <a:r>
                  <a:rPr/>
                  <a:t>Dungey cycle</a:t>
                </a:r>
              </a:p>
              <a:p>
                <a:pPr lvl="0"/>
                <a:r>
                  <a:rPr/>
                  <a:t>Circulation of plasma, magnetic flux, and energy from the dayside X-line at the magnetopause</a:t>
                </a:r>
              </a:p>
              <a:p>
                <a:pPr lvl="0"/>
                <a:r>
                  <a:rPr/>
                  <a:t>to the nightside X-line in the crosstail current layer and,</a:t>
                </a:r>
              </a:p>
              <a:p>
                <a:pPr lvl="0"/>
                <a:r>
                  <a:rPr/>
                  <a:t>and later, back to the dayside magnetosphere</a:t>
                </a:r>
              </a:p>
              <a:p>
                <a:pPr lvl="0"/>
                <a:r>
                  <a:rPr/>
                  <a:t>Ranges from </a:t>
                </a:r>
                <a:r>
                  <a:rPr i="1"/>
                  <a:t>~1</a:t>
                </a:r>
                <a:r>
                  <a:rPr/>
                  <a:t> month at Jupiter to </a:t>
                </a:r>
                <a:r>
                  <a:rPr i="1"/>
                  <a:t>~1</a:t>
                </a:r>
                <a:r>
                  <a:rPr/>
                  <a:t> week at Saturn and </a:t>
                </a:r>
                <a:r>
                  <a:rPr i="1"/>
                  <a:t>~1</a:t>
                </a:r>
                <a:r>
                  <a:rPr/>
                  <a:t> hour at Earth</a:t>
                </a:r>
              </a:p>
              <a:p>
                <a:pPr lvl="0" indent="0" marL="0">
                  <a:spcBef>
                    <a:spcPts val="3000"/>
                  </a:spcBef>
                  <a:buNone/>
                </a:pPr>
                <a:r>
                  <a:rPr b="1"/>
                  <a:t>Mercury’s magnetosphere under southward IMF conditions</a:t>
                </a:r>
              </a:p>
              <a:p>
                <a:pPr lvl="0" indent="0" marL="0">
                  <a:buNone/>
                </a:pPr>
                <a:r>
                  <a:rPr/>
                  <a:t>A cross-magnetosphere electric potential of ~30 kV or a mean dawn-to- dusk electric field of ~2 mV/m. This electric field implies a Dungey cycle time (i.e., time to drift in response to the dawn-to-dusk magnetospheric electric field from local noon to midnight in the polar cap, or from the northern boundary of the tail down to the cross-tail current sheet) at Mercury of ~2 min.</a:t>
                </a:r>
              </a:p>
              <a:p>
                <a:pPr lvl="0" indent="0" marL="0">
                  <a:buNone/>
                </a:pPr>
                <a14:m>
                  <m:oMathPara xmlns:m="http://schemas.openxmlformats.org/officeDocument/2006/math">
                    <m:oMathParaPr>
                      <m:jc m:val="center"/>
                    </m:oMathParaPr>
                    <m:oMath>
                      <m:sSub>
                        <m:e>
                          <m:r>
                            <m:t>ϕ</m:t>
                          </m:r>
                        </m:e>
                        <m:sub>
                          <m:r>
                            <m:t>c</m:t>
                          </m:r>
                        </m:sub>
                      </m:sSub>
                      <m:r>
                        <m:rPr>
                          <m:sty m:val="p"/>
                        </m:rPr>
                        <m:t>=</m:t>
                      </m:r>
                      <m:sSub>
                        <m:e>
                          <m:r>
                            <m:t>R</m:t>
                          </m:r>
                        </m:e>
                        <m:sub>
                          <m:r>
                            <m:t>M</m:t>
                          </m:r>
                          <m:r>
                            <m:t>P</m:t>
                          </m:r>
                        </m:sub>
                      </m:sSub>
                      <m:r>
                        <m:rPr>
                          <m:sty m:val="p"/>
                        </m:rPr>
                        <m:t>×</m:t>
                      </m:r>
                      <m:d>
                        <m:dPr>
                          <m:begChr m:val="("/>
                          <m:endChr m:val=")"/>
                          <m:sepChr m:val=""/>
                          <m:grow/>
                        </m:dPr>
                        <m:e>
                          <m:r>
                            <m:t>v</m:t>
                          </m:r>
                          <m:r>
                            <m:rPr>
                              <m:sty m:val="p"/>
                            </m:rPr>
                            <m:t>×</m:t>
                          </m:r>
                          <m:sSub>
                            <m:e>
                              <m:r>
                                <m:t>B</m:t>
                              </m:r>
                            </m:e>
                            <m:sub>
                              <m:r>
                                <m:t>N</m:t>
                              </m:r>
                            </m:sub>
                          </m:sSub>
                        </m:e>
                      </m:d>
                      <m:r>
                        <m:rPr>
                          <m:sty m:val="p"/>
                        </m:rPr>
                        <m:t>≈</m:t>
                      </m:r>
                      <m:r>
                        <m:t>30</m:t>
                      </m:r>
                      <m:r>
                        <m:t>k</m:t>
                      </m:r>
                      <m:r>
                        <m:t>V</m:t>
                      </m:r>
                    </m:oMath>
                  </m:oMathPara>
                </a14:m>
              </a:p>
              <a:p>
                <a:pPr lvl="0" indent="0" marL="0">
                  <a:buNone/>
                </a:pPr>
                <a:r>
                  <a:rPr/>
                  <a:t>The relevant scaleis the convectiontime </a:t>
                </a:r>
                <a14:m>
                  <m:oMath xmlns:m="http://schemas.openxmlformats.org/officeDocument/2006/math">
                    <m:sSub>
                      <m:e>
                        <m:r>
                          <m:t>T</m:t>
                        </m:r>
                      </m:e>
                      <m:sub>
                        <m:r>
                          <m:t>c</m:t>
                        </m:r>
                      </m:sub>
                    </m:sSub>
                  </m:oMath>
                </a14:m>
                <a:r>
                  <a:rPr/>
                  <a:t>, defined a the time to cycle the magnetic flux in the tail </a:t>
                </a:r>
                <a14:m>
                  <m:oMath xmlns:m="http://schemas.openxmlformats.org/officeDocument/2006/math">
                    <m:sSub>
                      <m:e>
                        <m:r>
                          <m:t>Φ</m:t>
                        </m:r>
                      </m:e>
                      <m:sub>
                        <m:r>
                          <m:t>T</m:t>
                        </m:r>
                      </m:sub>
                    </m:sSub>
                  </m:oMath>
                </a14:m>
                <a:r>
                  <a:rPr/>
                  <a:t> under the action of the electric potential </a:t>
                </a:r>
                <a14:m>
                  <m:oMath xmlns:m="http://schemas.openxmlformats.org/officeDocument/2006/math">
                    <m:sSub>
                      <m:e>
                        <m:r>
                          <m:t>ϕ</m:t>
                        </m:r>
                      </m:e>
                      <m:sub>
                        <m:r>
                          <m:t>c</m:t>
                        </m:r>
                      </m:sub>
                    </m:sSub>
                  </m:oMath>
                </a14:m>
                <a:r>
                  <a:rPr/>
                  <a:t> across the magnetosphere: </a:t>
                </a:r>
                <a14:m>
                  <m:oMath xmlns:m="http://schemas.openxmlformats.org/officeDocument/2006/math">
                    <m:sSub>
                      <m:e>
                        <m:r>
                          <m:t>T</m:t>
                        </m:r>
                      </m:e>
                      <m:sub>
                        <m:r>
                          <m:t>c</m:t>
                        </m:r>
                      </m:sub>
                    </m:sSub>
                    <m:r>
                      <m:rPr>
                        <m:sty m:val="p"/>
                      </m:rPr>
                      <m:t>=</m:t>
                    </m:r>
                    <m:sSub>
                      <m:e>
                        <m:r>
                          <m:t>Φ</m:t>
                        </m:r>
                      </m:e>
                      <m:sub>
                        <m:r>
                          <m:t>T</m:t>
                        </m:r>
                      </m:sub>
                    </m:sSub>
                    <m:r>
                      <m:rPr>
                        <m:sty m:val="p"/>
                      </m:rPr>
                      <m:t>/</m:t>
                    </m:r>
                    <m:sSub>
                      <m:e>
                        <m:r>
                          <m:t>ϕ</m:t>
                        </m:r>
                      </m:e>
                      <m:sub>
                        <m:r>
                          <m:t>c</m:t>
                        </m:r>
                      </m:sub>
                    </m:sSub>
                  </m:oMath>
                </a14:m>
              </a:p>
            </p:txBody>
          </p:sp>
        </mc:Choice>
      </mc:AlternateContent>
      <p:pic>
        <p:nvPicPr>
          <p:cNvPr descr="images/324_606_f1.jpeg" id="0" name="Picture 1"/>
          <p:cNvPicPr>
            <a:picLocks noGrp="1" noChangeAspect="1"/>
          </p:cNvPicPr>
          <p:nvPr/>
        </p:nvPicPr>
        <p:blipFill>
          <a:blip r:embed="rId2"/>
          <a:stretch>
            <a:fillRect/>
          </a:stretch>
        </p:blipFill>
        <p:spPr bwMode="auto">
          <a:xfrm>
            <a:off x="3568700" y="660400"/>
            <a:ext cx="5105400" cy="3479800"/>
          </a:xfrm>
          <a:prstGeom prst="rect">
            <a:avLst/>
          </a:prstGeom>
          <a:noFill/>
          <a:ln w="9525">
            <a:noFill/>
            <a:headEnd/>
            <a:tailEnd/>
          </a:ln>
        </p:spPr>
      </p:pic>
    </p:spTree>
  </p:cSl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Overview of magnetospheric measurements</a:t>
            </a:r>
          </a:p>
        </p:txBody>
      </p:sp>
      <p:pic>
        <p:nvPicPr>
          <p:cNvPr descr="images/329_665_f1.jpeg" id="0" name="Picture 1"/>
          <p:cNvPicPr>
            <a:picLocks noGrp="1" noChangeAspect="1"/>
          </p:cNvPicPr>
          <p:nvPr/>
        </p:nvPicPr>
        <p:blipFill>
          <a:blip r:embed="rId2"/>
          <a:stretch>
            <a:fillRect/>
          </a:stretch>
        </p:blipFill>
        <p:spPr bwMode="auto">
          <a:xfrm>
            <a:off x="2374900" y="1193800"/>
            <a:ext cx="4394200" cy="3390900"/>
          </a:xfrm>
          <a:prstGeom prst="rect">
            <a:avLst/>
          </a:prstGeom>
          <a:noFill/>
          <a:ln w="9525">
            <a:noFill/>
            <a:headEnd/>
            <a:tailEnd/>
          </a:ln>
        </p:spPr>
      </p:pic>
    </p:spTree>
  </p:cSl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a:r>
                  <a:rPr/>
                  <a:t>The magnitude of the magnetic field in Mercury’s tail increased and then decreased by factors of ~2 to 3.5.</a:t>
                </a:r>
              </a:p>
              <a:p>
                <a:pPr lvl="1"/>
                <a:r>
                  <a:rPr/>
                  <a:t>Neglecting changes in tail diameter, magnetic energy density increased by factors of </a:t>
                </a:r>
                <a:r>
                  <a:rPr b="1"/>
                  <a:t>10</a:t>
                </a:r>
                <a:r>
                  <a:rPr/>
                  <a:t>. (By comparison, Earth’s one is less than a factor of </a:t>
                </a:r>
                <a:r>
                  <a:rPr b="1"/>
                  <a:t>~1.6</a:t>
                </a:r>
                <a:r>
                  <a:rPr/>
                  <a:t>)</a:t>
                </a:r>
              </a:p>
              <a:p>
                <a:pPr lvl="1"/>
                <a:r>
                  <a:rPr/>
                  <a:t>Events 2 to 4 corresponded to higher </a:t>
                </a:r>
                <a14:m>
                  <m:oMath xmlns:m="http://schemas.openxmlformats.org/officeDocument/2006/math">
                    <m:d>
                      <m:dPr>
                        <m:begChr m:val="|"/>
                        <m:endChr m:val="|"/>
                        <m:sepChr m:val=""/>
                        <m:grow/>
                      </m:dPr>
                      <m:e>
                        <m:sSub>
                          <m:e>
                            <m:r>
                              <m:t>B</m:t>
                            </m:r>
                          </m:e>
                          <m:sub>
                            <m:r>
                              <m:t>Y</m:t>
                            </m:r>
                          </m:sub>
                        </m:sSub>
                        <m:r>
                          <m:rPr>
                            <m:sty m:val="p"/>
                          </m:rPr>
                          <m:t>/</m:t>
                        </m:r>
                        <m:sSub>
                          <m:e>
                            <m:r>
                              <m:t>B</m:t>
                            </m:r>
                          </m:e>
                          <m:sub>
                            <m:r>
                              <m:t>X</m:t>
                            </m:r>
                          </m:sub>
                        </m:sSub>
                      </m:e>
                    </m:d>
                  </m:oMath>
                </a14:m>
                <a:r>
                  <a:rPr/>
                  <a:t> than the intervening periods, indicating increased flaring of the magnetic tail.</a:t>
                </a:r>
              </a:p>
              <a:p>
                <a:pPr lvl="0" indent="0" marL="0">
                  <a:buNone/>
                </a:pPr>
                <a:r>
                  <a:rPr/>
                  <a:t>Estimating the magnetic flux</a:t>
                </a:r>
              </a:p>
              <a:p>
                <a:pPr lvl="0" indent="0" marL="0">
                  <a:buNone/>
                </a:pPr>
                <a14:m>
                  <m:oMathPara xmlns:m="http://schemas.openxmlformats.org/officeDocument/2006/math">
                    <m:oMathParaPr>
                      <m:jc m:val="center"/>
                    </m:oMathParaPr>
                    <m:oMath>
                      <m:r>
                        <m:t>Φ</m:t>
                      </m:r>
                      <m:r>
                        <m:rPr>
                          <m:sty m:val="p"/>
                        </m:rPr>
                        <m:t>=</m:t>
                      </m:r>
                      <m:nary>
                        <m:naryPr>
                          <m:chr m:val="∫"/>
                          <m:limLoc m:val="subSup"/>
                          <m:subHide m:val="off"/>
                          <m:supHide m:val="on"/>
                        </m:naryPr>
                        <m:sub>
                          <m:r>
                            <m:rPr>
                              <m:nor/>
                              <m:sty m:val="p"/>
                            </m:rPr>
                            <m:t>tail</m:t>
                          </m:r>
                        </m:sub>
                        <m:sup>
                          <m:r>
                            <m:t>​</m:t>
                          </m:r>
                        </m:sup>
                        <m:e>
                          <m:r>
                            <m:t>B</m:t>
                          </m:r>
                        </m:e>
                      </m:nary>
                      <m:r>
                        <m:rPr>
                          <m:sty m:val="p"/>
                        </m:rPr>
                        <m:t>⋅</m:t>
                      </m:r>
                      <m:r>
                        <m:t>d</m:t>
                      </m:r>
                      <m:r>
                        <m:t>A</m:t>
                      </m:r>
                      <m:r>
                        <m:rPr>
                          <m:sty m:val="p"/>
                        </m:rPr>
                        <m:t>=</m:t>
                      </m:r>
                      <m:r>
                        <m:t>0.5</m:t>
                      </m:r>
                      <m:r>
                        <m:t>π</m:t>
                      </m:r>
                      <m:sSub>
                        <m:e>
                          <m:r>
                            <m:t>B</m:t>
                          </m:r>
                        </m:e>
                        <m:sub>
                          <m:r>
                            <m:rPr>
                              <m:nor/>
                              <m:sty m:val="p"/>
                            </m:rPr>
                            <m:t>tail</m:t>
                          </m:r>
                        </m:sub>
                      </m:sSub>
                      <m:sSubSup>
                        <m:e>
                          <m:r>
                            <m:t>R</m:t>
                          </m:r>
                        </m:e>
                        <m:sub>
                          <m:r>
                            <m:rPr>
                              <m:nor/>
                              <m:sty m:val="p"/>
                            </m:rPr>
                            <m:t>tail</m:t>
                          </m:r>
                        </m:sub>
                        <m:sup>
                          <m:r>
                            <m:t>2</m:t>
                          </m:r>
                        </m:sup>
                      </m:sSubSup>
                    </m:oMath>
                  </m:oMathPara>
                </a14:m>
              </a:p>
              <a:p>
                <a:pPr lvl="0"/>
                <a:r>
                  <a:rPr/>
                  <a:t>the radius of the tail for event 3 may have reached 3.5 </a:t>
                </a:r>
                <a14:m>
                  <m:oMath xmlns:m="http://schemas.openxmlformats.org/officeDocument/2006/math">
                    <m:sSub>
                      <m:e>
                        <m:r>
                          <m:t>R</m:t>
                        </m:r>
                      </m:e>
                      <m:sub>
                        <m:r>
                          <m:t>M</m:t>
                        </m:r>
                      </m:sub>
                    </m:sSub>
                  </m:oMath>
                </a14:m>
              </a:p>
              <a:p>
                <a:pPr lvl="1"/>
                <a:r>
                  <a:rPr/>
                  <a:t>the solar wind conditions predicted from a magnetohydrodynamic model of the inner heliosphere driven by solar magnetic field observations</a:t>
                </a:r>
              </a:p>
              <a:p>
                <a:pPr lvl="0" indent="0" marL="0">
                  <a:buNone/>
                </a:pPr>
                <a14:m>
                  <m:oMathPara xmlns:m="http://schemas.openxmlformats.org/officeDocument/2006/math">
                    <m:oMathParaPr>
                      <m:jc m:val="center"/>
                    </m:oMathParaPr>
                    <m:oMath>
                      <m:r>
                        <m:t>Φ</m:t>
                      </m:r>
                      <m:r>
                        <m:rPr>
                          <m:sty m:val="p"/>
                        </m:rPr>
                        <m:t>=</m:t>
                      </m:r>
                      <m:r>
                        <m:rPr>
                          <m:sty m:val="p"/>
                        </m:rPr>
                        <m:t>≈</m:t>
                      </m:r>
                      <m:r>
                        <m:t>9.5</m:t>
                      </m:r>
                      <m:r>
                        <m:rPr>
                          <m:nor/>
                          <m:sty m:val="p"/>
                        </m:rPr>
                        <m:t>MWb</m:t>
                      </m:r>
                    </m:oMath>
                  </m:oMathPara>
                </a14:m>
              </a:p>
            </p:txBody>
          </p:sp>
        </mc:Choice>
      </mc:AlternateContent>
    </p:spTree>
  </p:cSl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lstStyle/>
          <a:p>
            <a:pPr lvl="0" indent="0" marL="0">
              <a:buNone/>
            </a:pPr>
            <a:r>
              <a:rPr/>
              <a:t>Tail-loading event 2</a:t>
            </a:r>
          </a:p>
        </p:txBody>
      </p:sp>
      <p:sp>
        <p:nvSpPr>
          <p:cNvPr id="4" name="Text Placeholder 3"/>
          <p:cNvSpPr>
            <a:spLocks noGrp="1"/>
          </p:cNvSpPr>
          <p:nvPr>
            <p:ph idx="2" sz="half" type="body"/>
          </p:nvPr>
        </p:nvSpPr>
        <p:spPr/>
        <p:txBody>
          <a:bodyPr/>
          <a:lstStyle/>
          <a:p>
            <a:pPr lvl="0" indent="0" marL="0">
              <a:buNone/>
            </a:pPr>
            <a:r>
              <a:rPr/>
              <a:t>Fig. 3 Magnetometer observations of tail-loading event 2 during MESSENGER’s third flyby.</a:t>
            </a:r>
          </a:p>
        </p:txBody>
      </p:sp>
      <p:pic>
        <p:nvPicPr>
          <p:cNvPr descr="images/329_665_f3.jpeg" id="0" name="Picture 1"/>
          <p:cNvPicPr>
            <a:picLocks noGrp="1" noChangeAspect="1"/>
          </p:cNvPicPr>
          <p:nvPr/>
        </p:nvPicPr>
        <p:blipFill>
          <a:blip r:embed="rId2"/>
          <a:stretch>
            <a:fillRect/>
          </a:stretch>
        </p:blipFill>
        <p:spPr bwMode="auto">
          <a:xfrm>
            <a:off x="3568700" y="635000"/>
            <a:ext cx="5105400" cy="3517900"/>
          </a:xfrm>
          <a:prstGeom prst="rect">
            <a:avLst/>
          </a:prstGeom>
          <a:noFill/>
          <a:ln w="9525">
            <a:noFill/>
            <a:headEnd/>
            <a:tailEnd/>
          </a:ln>
        </p:spPr>
      </p:pic>
    </p:spTree>
  </p:cSl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a:t>six intervals of several seconds each when the total magnetic field weakened, indicating entry into a region with high plasma thermal pressure and low magnetic field pressure.</a:t>
            </a:r>
          </a:p>
          <a:p>
            <a:pPr lvl="0"/>
            <a:r>
              <a:rPr/>
              <a:t>These minima in field magnitude coincide with either rapid northward-then-southward or just southward variations in BZ, followed by a slower recovery back to BZ ≈ 0</a:t>
            </a:r>
          </a:p>
        </p:txBody>
      </p:sp>
    </p:spTree>
  </p:cSl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indent="0" marL="0">
              <a:buNone/>
            </a:pPr>
            <a:r>
              <a:rPr/>
              <a:t>Near-Mercury neutral line (NMNL)</a:t>
            </a:r>
          </a:p>
          <a:p>
            <a:pPr lvl="0"/>
            <a:r>
              <a:rPr/>
              <a:t>The NMNL was observed near XMSO = –2.6 RM during MESSENGER’s second flyby (5), but it was closer to the planet, near XMSO ≈ –1.6 RM, for this flyby. The third flyby results therefore suggest that the NMNL develops much closer to the planet when the magnetic tail is heavily loaded with magnetic flux, such as during events 2 and 3.</a:t>
            </a: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49</Words>
  <Application>Microsoft Macintosh PowerPoint</Application>
  <PresentationFormat>On-screen Show (16:9)</PresentationFormat>
  <Paragraphs>15</Paragraphs>
  <Slides>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MESSENGER Observations of Extreme Loading and Unloading of Mercury’s Magnetic Tail</dc:title>
  <dc:creator>James A. Slavin</dc:creator>
  <cp:keywords/>
  <dcterms:created xsi:type="dcterms:W3CDTF">2024-04-24T20:45:40Z</dcterms:created>
  <dcterms:modified xsi:type="dcterms:W3CDTF">2024-04-24T20:45:40Z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quarto-vars">
    <vt:lpwstr/>
  </property>
  <property fmtid="{D5CDD505-2E9C-101B-9397-08002B2CF9AE}" pid="3" name="authors">
    <vt:lpwstr/>
  </property>
  <property fmtid="{D5CDD505-2E9C-101B-9397-08002B2CF9AE}" pid="4" name="biblio-config">
    <vt:lpwstr>True</vt:lpwstr>
  </property>
  <property fmtid="{D5CDD505-2E9C-101B-9397-08002B2CF9AE}" pid="5" name="bibliography">
    <vt:lpwstr/>
  </property>
  <property fmtid="{D5CDD505-2E9C-101B-9397-08002B2CF9AE}" pid="6" name="by-author">
    <vt:lpwstr/>
  </property>
  <property fmtid="{D5CDD505-2E9C-101B-9397-08002B2CF9AE}" pid="7" name="categories">
    <vt:lpwstr/>
  </property>
  <property fmtid="{D5CDD505-2E9C-101B-9397-08002B2CF9AE}" pid="8" name="code-links">
    <vt:lpwstr/>
  </property>
  <property fmtid="{D5CDD505-2E9C-101B-9397-08002B2CF9AE}" pid="9" name="date">
    <vt:lpwstr>2024-04-24</vt:lpwstr>
  </property>
  <property fmtid="{D5CDD505-2E9C-101B-9397-08002B2CF9AE}" pid="10" name="header-includes">
    <vt:lpwstr/>
  </property>
  <property fmtid="{D5CDD505-2E9C-101B-9397-08002B2CF9AE}" pid="11" name="include-after">
    <vt:lpwstr/>
  </property>
  <property fmtid="{D5CDD505-2E9C-101B-9397-08002B2CF9AE}" pid="12" name="include-before">
    <vt:lpwstr/>
  </property>
  <property fmtid="{D5CDD505-2E9C-101B-9397-08002B2CF9AE}" pid="13" name="labels">
    <vt:lpwstr/>
  </property>
  <property fmtid="{D5CDD505-2E9C-101B-9397-08002B2CF9AE}" pid="14" name="toc-title">
    <vt:lpwstr>Table of contents</vt:lpwstr>
  </property>
</Properties>
</file>